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slides/slide68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22.xml" ContentType="application/vnd.openxmlformats-officedocument.presentationml.slide+xml"/>
  <Override PartName="/ppt/slides/slide28.xml" ContentType="application/vnd.openxmlformats-officedocument.presentationml.slide+xml"/>
  <Override PartName="/ppt/slides/slide66.xml" ContentType="application/vnd.openxmlformats-officedocument.presentationml.slide+xml"/>
  <Override PartName="/ppt/notesSlides/notesSlide11.xml" ContentType="application/vnd.openxmlformats-officedocument.presentationml.notesSlide+xml"/>
  <Override PartName="/ppt/diagrams/colors1.xml" ContentType="application/vnd.openxmlformats-officedocument.drawingml.diagramColors+xml"/>
  <Override PartName="/ppt/slides/slide30.xml" ContentType="application/vnd.openxmlformats-officedocument.presentationml.slide+xml"/>
  <Override PartName="/ppt/notesSlides/notesSlide9.xml" ContentType="application/vnd.openxmlformats-officedocument.presentationml.notesSlide+xml"/>
  <Override PartName="/docProps/app.xml" ContentType="application/vnd.openxmlformats-officedocument.extended-properties+xml"/>
  <Override PartName="/ppt/slides/slide36.xml" ContentType="application/vnd.openxmlformats-officedocument.presentationml.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s/slide47.xml" ContentType="application/vnd.openxmlformats-officedocument.presentationml.slide+xml"/>
  <Override PartName="/ppt/theme/theme3.xml" ContentType="application/vnd.openxmlformats-officedocument.theme+xml"/>
  <Override PartName="/ppt/notesSlides/notesSlide16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52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notesSlides/notesSlide56.xml" ContentType="application/vnd.openxmlformats-officedocument.presentationml.notesSlide+xml"/>
  <Override PartName="/ppt/slides/slide2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52.xml" ContentType="application/vnd.openxmlformats-officedocument.presentationml.slide+xml"/>
  <Override PartName="/ppt/slides/slide1.xml" ContentType="application/vnd.openxmlformats-officedocument.presentationml.slide+xml"/>
  <Override PartName="/ppt/slides/slide51.xml" ContentType="application/vnd.openxmlformats-officedocument.presentationml.slide+xml"/>
  <Override PartName="/ppt/slides/slide7.xml" ContentType="application/vnd.openxmlformats-officedocument.presentationml.slide+xml"/>
  <Override PartName="/ppt/slides/slide62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notesSlides/notesSlide41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slides/slide13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notesSlides/notesSlide51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78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1.xml" ContentType="application/vnd.openxmlformats-officedocument.presentationml.slide+xml"/>
  <Override PartName="/ppt/slides/slide43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1.xml" ContentType="application/vnd.openxmlformats-officedocument.drawingml.diagramStyle+xml"/>
  <Override PartName="/ppt/slides/slide37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48.xml" ContentType="application/vnd.openxmlformats-officedocument.presentationml.notesSlide+xml"/>
  <Override PartName="/ppt/presProps.xml" ContentType="application/vnd.openxmlformats-officedocument.presentationml.presProps+xml"/>
  <Override PartName="/ppt/notesSlides/notesSlide18.xml" ContentType="application/vnd.openxmlformats-officedocument.presentationml.notesSlide+xml"/>
  <Default Extension="png" ContentType="image/png"/>
  <Override PartName="/ppt/slides/slide27.xml" ContentType="application/vnd.openxmlformats-officedocument.presentationml.slide+xml"/>
  <Override PartName="/docProps/core.xml" ContentType="application/vnd.openxmlformats-package.core-properties+xml"/>
  <Override PartName="/ppt/slides/slide56.xml" ContentType="application/vnd.openxmlformats-officedocument.presentationml.slide+xml"/>
  <Override PartName="/ppt/slides/slide31.xml" ContentType="application/vnd.openxmlformats-officedocument.presentationml.slide+xml"/>
  <Default Extension="bin" ContentType="application/vnd.openxmlformats-officedocument.presentationml.printerSettings"/>
  <Override PartName="/ppt/notesSlides/notesSlide10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53.xml" ContentType="application/vnd.openxmlformats-officedocument.presentationml.slide+xml"/>
  <Override PartName="/ppt/slides/slide76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55.xml" ContentType="application/vnd.openxmlformats-officedocument.presentationml.slide+xml"/>
  <Override PartName="/ppt/slides/slide67.xml" ContentType="application/vnd.openxmlformats-officedocument.presentationml.slide+xml"/>
  <Override PartName="/ppt/slides/slide12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8.xml" ContentType="application/vnd.openxmlformats-officedocument.presentationml.notesSlide+xml"/>
  <Override PartName="/ppt/theme/theme2.xml" ContentType="application/vnd.openxmlformats-officedocument.theme+xml"/>
  <Override PartName="/ppt/notesSlides/notesSlide27.xml" ContentType="application/vnd.openxmlformats-officedocument.presentationml.notesSlide+xml"/>
  <Override PartName="/ppt/slides/slide2.xml" ContentType="application/vnd.openxmlformats-officedocument.presentationml.slide+xml"/>
  <Override PartName="/ppt/slides/slide69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35.xml" ContentType="application/vnd.openxmlformats-officedocument.presentationml.slide+xml"/>
  <Override PartName="/ppt/slides/slide42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2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50.xml" ContentType="application/vnd.openxmlformats-officedocument.presentationml.slide+xml"/>
  <Override PartName="/ppt/slides/slide54.xml" ContentType="application/vnd.openxmlformats-officedocument.presentationml.slide+xml"/>
  <Override PartName="/ppt/slides/slide57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6.xml" ContentType="application/vnd.openxmlformats-officedocument.presentationml.notesSlide+xml"/>
  <Override PartName="/ppt/slides/slide58.xml" ContentType="application/vnd.openxmlformats-officedocument.presentationml.slide+xml"/>
  <Default Extension="xml" ContentType="application/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63.xml" ContentType="application/vnd.openxmlformats-officedocument.presentationml.slide+xml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49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70.xml" ContentType="application/vnd.openxmlformats-officedocument.presentationml.slide+xml"/>
  <Override PartName="/ppt/slides/slide48.xml" ContentType="application/vnd.openxmlformats-officedocument.presentationml.slide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slides/slide77.xml" ContentType="application/vnd.openxmlformats-officedocument.presentationml.slide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59.xml" ContentType="application/vnd.openxmlformats-officedocument.presentationml.slide+xml"/>
  <Default Extension="jpeg" ContentType="image/jpeg"/>
  <Override PartName="/ppt/slides/slide64.xml" ContentType="application/vnd.openxmlformats-officedocument.presentationml.slide+xml"/>
  <Override PartName="/ppt/notesSlides/notesSlide33.xml" ContentType="application/vnd.openxmlformats-officedocument.presentationml.notesSlide+xml"/>
  <Override PartName="/ppt/notesSlides/notesSlide46.xml" ContentType="application/vnd.openxmlformats-officedocument.presentationml.notes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72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notesSlides/notesSlide49.xml" ContentType="application/vnd.openxmlformats-officedocument.presentationml.notesSlide+xml"/>
  <Default Extension="rels" ContentType="application/vnd.openxmlformats-package.relationships+xml"/>
  <Override PartName="/ppt/slides/slide9.xml" ContentType="application/vnd.openxmlformats-officedocument.presentationml.slide+xml"/>
  <Override PartName="/ppt/slides/slide60.xml" ContentType="application/vnd.openxmlformats-officedocument.presentationml.slide+xml"/>
  <Override PartName="/ppt/slides/slide24.xml" ContentType="application/vnd.openxmlformats-officedocument.presentationml.slide+xml"/>
  <Override PartName="/ppt/slides/slide39.xml" ContentType="application/vnd.openxmlformats-officedocument.presentationml.slide+xml"/>
  <Override PartName="/ppt/slides/slide73.xml" ContentType="application/vnd.openxmlformats-officedocument.presentationml.slide+xml"/>
  <Override PartName="/ppt/slides/slide32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71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Default Extension="gif" ContentType="image/gif"/>
  <Override PartName="/ppt/notesSlides/notesSlide20.xml" ContentType="application/vnd.openxmlformats-officedocument.presentationml.notesSlide+xml"/>
  <Override PartName="/ppt/slides/slide2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48" r:id="rId1"/>
  </p:sldMasterIdLst>
  <p:notesMasterIdLst>
    <p:notesMasterId r:id="rId80"/>
  </p:notesMasterIdLst>
  <p:handoutMasterIdLst>
    <p:handoutMasterId r:id="rId81"/>
  </p:handoutMasterIdLst>
  <p:sldIdLst>
    <p:sldId id="257" r:id="rId2"/>
    <p:sldId id="369" r:id="rId3"/>
    <p:sldId id="360" r:id="rId4"/>
    <p:sldId id="266" r:id="rId5"/>
    <p:sldId id="315" r:id="rId6"/>
    <p:sldId id="296" r:id="rId7"/>
    <p:sldId id="299" r:id="rId8"/>
    <p:sldId id="318" r:id="rId9"/>
    <p:sldId id="308" r:id="rId10"/>
    <p:sldId id="319" r:id="rId11"/>
    <p:sldId id="309" r:id="rId12"/>
    <p:sldId id="310" r:id="rId13"/>
    <p:sldId id="322" r:id="rId14"/>
    <p:sldId id="311" r:id="rId15"/>
    <p:sldId id="312" r:id="rId16"/>
    <p:sldId id="314" r:id="rId17"/>
    <p:sldId id="313" r:id="rId18"/>
    <p:sldId id="344" r:id="rId19"/>
    <p:sldId id="370" r:id="rId20"/>
    <p:sldId id="300" r:id="rId21"/>
    <p:sldId id="345" r:id="rId22"/>
    <p:sldId id="346" r:id="rId23"/>
    <p:sldId id="372" r:id="rId24"/>
    <p:sldId id="371" r:id="rId25"/>
    <p:sldId id="374" r:id="rId26"/>
    <p:sldId id="359" r:id="rId27"/>
    <p:sldId id="351" r:id="rId28"/>
    <p:sldId id="361" r:id="rId29"/>
    <p:sldId id="357" r:id="rId30"/>
    <p:sldId id="356" r:id="rId31"/>
    <p:sldId id="355" r:id="rId32"/>
    <p:sldId id="354" r:id="rId33"/>
    <p:sldId id="352" r:id="rId34"/>
    <p:sldId id="365" r:id="rId35"/>
    <p:sldId id="367" r:id="rId36"/>
    <p:sldId id="375" r:id="rId37"/>
    <p:sldId id="362" r:id="rId38"/>
    <p:sldId id="373" r:id="rId39"/>
    <p:sldId id="321" r:id="rId40"/>
    <p:sldId id="368" r:id="rId41"/>
    <p:sldId id="264" r:id="rId42"/>
    <p:sldId id="323" r:id="rId43"/>
    <p:sldId id="286" r:id="rId44"/>
    <p:sldId id="324" r:id="rId45"/>
    <p:sldId id="284" r:id="rId46"/>
    <p:sldId id="263" r:id="rId47"/>
    <p:sldId id="272" r:id="rId48"/>
    <p:sldId id="289" r:id="rId49"/>
    <p:sldId id="302" r:id="rId50"/>
    <p:sldId id="303" r:id="rId51"/>
    <p:sldId id="304" r:id="rId52"/>
    <p:sldId id="291" r:id="rId53"/>
    <p:sldId id="305" r:id="rId54"/>
    <p:sldId id="306" r:id="rId55"/>
    <p:sldId id="287" r:id="rId56"/>
    <p:sldId id="279" r:id="rId57"/>
    <p:sldId id="275" r:id="rId58"/>
    <p:sldId id="274" r:id="rId59"/>
    <p:sldId id="273" r:id="rId60"/>
    <p:sldId id="281" r:id="rId61"/>
    <p:sldId id="343" r:id="rId62"/>
    <p:sldId id="327" r:id="rId63"/>
    <p:sldId id="328" r:id="rId64"/>
    <p:sldId id="329" r:id="rId65"/>
    <p:sldId id="330" r:id="rId66"/>
    <p:sldId id="332" r:id="rId67"/>
    <p:sldId id="333" r:id="rId68"/>
    <p:sldId id="334" r:id="rId69"/>
    <p:sldId id="331" r:id="rId70"/>
    <p:sldId id="337" r:id="rId71"/>
    <p:sldId id="336" r:id="rId72"/>
    <p:sldId id="338" r:id="rId73"/>
    <p:sldId id="339" r:id="rId74"/>
    <p:sldId id="326" r:id="rId75"/>
    <p:sldId id="341" r:id="rId76"/>
    <p:sldId id="342" r:id="rId77"/>
    <p:sldId id="340" r:id="rId78"/>
    <p:sldId id="283" r:id="rId79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 useTimings="0">
    <p:present/>
    <p:sldAll/>
    <p:penClr>
      <a:srgbClr val="FF0000"/>
    </p:penClr>
  </p:showPr>
  <p:clrMru>
    <a:srgbClr val="FF9900"/>
    <a:srgbClr val="F2C160"/>
    <a:srgbClr val="F7E99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 vertBarState="maximized">
    <p:restoredLeft sz="17610" autoAdjust="0"/>
    <p:restoredTop sz="66127" autoAdjust="0"/>
  </p:normalViewPr>
  <p:slideViewPr>
    <p:cSldViewPr>
      <p:cViewPr varScale="1">
        <p:scale>
          <a:sx n="89" d="100"/>
          <a:sy n="89" d="100"/>
        </p:scale>
        <p:origin x="-83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040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64" Type="http://schemas.openxmlformats.org/officeDocument/2006/relationships/slide" Target="slides/slide63.xml"/><Relationship Id="rId60" Type="http://schemas.openxmlformats.org/officeDocument/2006/relationships/slide" Target="slides/slide59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" Type="http://schemas.openxmlformats.org/officeDocument/2006/relationships/slide" Target="slides/slide6.xml"/><Relationship Id="rId43" Type="http://schemas.openxmlformats.org/officeDocument/2006/relationships/slide" Target="slides/slide42.xml"/><Relationship Id="rId74" Type="http://schemas.openxmlformats.org/officeDocument/2006/relationships/slide" Target="slides/slide73.xml"/><Relationship Id="rId25" Type="http://schemas.openxmlformats.org/officeDocument/2006/relationships/slide" Target="slides/slide24.xml"/><Relationship Id="rId10" Type="http://schemas.openxmlformats.org/officeDocument/2006/relationships/slide" Target="slides/slide9.xml"/><Relationship Id="rId50" Type="http://schemas.openxmlformats.org/officeDocument/2006/relationships/slide" Target="slides/slide49.xml"/><Relationship Id="rId77" Type="http://schemas.openxmlformats.org/officeDocument/2006/relationships/slide" Target="slides/slide76.xml"/><Relationship Id="rId63" Type="http://schemas.openxmlformats.org/officeDocument/2006/relationships/slide" Target="slides/slide62.xml"/><Relationship Id="rId17" Type="http://schemas.openxmlformats.org/officeDocument/2006/relationships/slide" Target="slides/slide16.xml"/><Relationship Id="rId85" Type="http://schemas.openxmlformats.org/officeDocument/2006/relationships/theme" Target="theme/theme1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27" Type="http://schemas.openxmlformats.org/officeDocument/2006/relationships/slide" Target="slides/slide26.xml"/><Relationship Id="rId71" Type="http://schemas.openxmlformats.org/officeDocument/2006/relationships/slide" Target="slides/slide70.xml"/><Relationship Id="rId14" Type="http://schemas.openxmlformats.org/officeDocument/2006/relationships/slide" Target="slides/slide13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45" Type="http://schemas.openxmlformats.org/officeDocument/2006/relationships/slide" Target="slides/slide44.xml"/><Relationship Id="rId58" Type="http://schemas.openxmlformats.org/officeDocument/2006/relationships/slide" Target="slides/slide57.xml"/><Relationship Id="rId42" Type="http://schemas.openxmlformats.org/officeDocument/2006/relationships/slide" Target="slides/slide41.xml"/><Relationship Id="rId73" Type="http://schemas.openxmlformats.org/officeDocument/2006/relationships/slide" Target="slides/slide72.xml"/><Relationship Id="rId6" Type="http://schemas.openxmlformats.org/officeDocument/2006/relationships/slide" Target="slides/slide5.xml"/><Relationship Id="rId49" Type="http://schemas.openxmlformats.org/officeDocument/2006/relationships/slide" Target="slides/slide48.xml"/><Relationship Id="rId44" Type="http://schemas.openxmlformats.org/officeDocument/2006/relationships/slide" Target="slides/slide43.xml"/><Relationship Id="rId82" Type="http://schemas.openxmlformats.org/officeDocument/2006/relationships/printerSettings" Target="printerSettings/printerSettings1.bin"/><Relationship Id="rId69" Type="http://schemas.openxmlformats.org/officeDocument/2006/relationships/slide" Target="slides/slide68.xml"/><Relationship Id="rId19" Type="http://schemas.openxmlformats.org/officeDocument/2006/relationships/slide" Target="slides/slide18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2" Type="http://schemas.openxmlformats.org/officeDocument/2006/relationships/slide" Target="slides/slide1.xml"/><Relationship Id="rId46" Type="http://schemas.openxmlformats.org/officeDocument/2006/relationships/slide" Target="slides/slide45.xml"/><Relationship Id="rId57" Type="http://schemas.openxmlformats.org/officeDocument/2006/relationships/slide" Target="slides/slide56.xml"/><Relationship Id="rId59" Type="http://schemas.openxmlformats.org/officeDocument/2006/relationships/slide" Target="slides/slide58.xml"/><Relationship Id="rId35" Type="http://schemas.openxmlformats.org/officeDocument/2006/relationships/slide" Target="slides/slide34.xml"/><Relationship Id="rId51" Type="http://schemas.openxmlformats.org/officeDocument/2006/relationships/slide" Target="slides/slide50.xml"/><Relationship Id="rId55" Type="http://schemas.openxmlformats.org/officeDocument/2006/relationships/slide" Target="slides/slide54.xml"/><Relationship Id="rId31" Type="http://schemas.openxmlformats.org/officeDocument/2006/relationships/slide" Target="slides/slide30.xml"/><Relationship Id="rId34" Type="http://schemas.openxmlformats.org/officeDocument/2006/relationships/slide" Target="slides/slide33.xml"/><Relationship Id="rId40" Type="http://schemas.openxmlformats.org/officeDocument/2006/relationships/slide" Target="slides/slide39.xml"/><Relationship Id="rId62" Type="http://schemas.openxmlformats.org/officeDocument/2006/relationships/slide" Target="slides/slide61.xml"/><Relationship Id="rId66" Type="http://schemas.openxmlformats.org/officeDocument/2006/relationships/slide" Target="slides/slide65.xml"/><Relationship Id="rId36" Type="http://schemas.openxmlformats.org/officeDocument/2006/relationships/slide" Target="slides/slide35.xml"/><Relationship Id="rId72" Type="http://schemas.openxmlformats.org/officeDocument/2006/relationships/slide" Target="slides/slide71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47" Type="http://schemas.openxmlformats.org/officeDocument/2006/relationships/slide" Target="slides/slide46.xml"/><Relationship Id="rId56" Type="http://schemas.openxmlformats.org/officeDocument/2006/relationships/slide" Target="slides/slide55.xml"/><Relationship Id="rId48" Type="http://schemas.openxmlformats.org/officeDocument/2006/relationships/slide" Target="slides/slide47.xml"/><Relationship Id="rId75" Type="http://schemas.openxmlformats.org/officeDocument/2006/relationships/slide" Target="slides/slide74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2" Type="http://schemas.openxmlformats.org/officeDocument/2006/relationships/slide" Target="slides/slide51.xml"/><Relationship Id="rId65" Type="http://schemas.openxmlformats.org/officeDocument/2006/relationships/slide" Target="slides/slide64.xml"/><Relationship Id="rId67" Type="http://schemas.openxmlformats.org/officeDocument/2006/relationships/slide" Target="slides/slide66.xml"/><Relationship Id="rId54" Type="http://schemas.openxmlformats.org/officeDocument/2006/relationships/slide" Target="slides/slide53.xml"/><Relationship Id="rId12" Type="http://schemas.openxmlformats.org/officeDocument/2006/relationships/slide" Target="slides/slide11.xml"/><Relationship Id="rId76" Type="http://schemas.openxmlformats.org/officeDocument/2006/relationships/slide" Target="slides/slide75.xml"/><Relationship Id="rId79" Type="http://schemas.openxmlformats.org/officeDocument/2006/relationships/slide" Target="slides/slide78.xml"/><Relationship Id="rId80" Type="http://schemas.openxmlformats.org/officeDocument/2006/relationships/notesMaster" Target="notesMasters/notesMaster1.xml"/><Relationship Id="rId8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86" Type="http://schemas.openxmlformats.org/officeDocument/2006/relationships/tableStyles" Target="tableStyles.xml"/><Relationship Id="rId23" Type="http://schemas.openxmlformats.org/officeDocument/2006/relationships/slide" Target="slides/slide22.xml"/><Relationship Id="rId61" Type="http://schemas.openxmlformats.org/officeDocument/2006/relationships/slide" Target="slides/slide60.xml"/><Relationship Id="rId53" Type="http://schemas.openxmlformats.org/officeDocument/2006/relationships/slide" Target="slides/slide52.xml"/><Relationship Id="rId84" Type="http://schemas.openxmlformats.org/officeDocument/2006/relationships/viewProps" Target="viewProps.xml"/><Relationship Id="rId26" Type="http://schemas.openxmlformats.org/officeDocument/2006/relationships/slide" Target="slides/slide25.xml"/><Relationship Id="rId30" Type="http://schemas.openxmlformats.org/officeDocument/2006/relationships/slide" Target="slides/slide29.xml"/><Relationship Id="rId11" Type="http://schemas.openxmlformats.org/officeDocument/2006/relationships/slide" Target="slides/slide10.xml"/><Relationship Id="rId68" Type="http://schemas.openxmlformats.org/officeDocument/2006/relationships/slide" Target="slides/slide67.xml"/><Relationship Id="rId29" Type="http://schemas.openxmlformats.org/officeDocument/2006/relationships/slide" Target="slides/slide28.xml"/><Relationship Id="rId16" Type="http://schemas.openxmlformats.org/officeDocument/2006/relationships/slide" Target="slides/slide15.xml"/><Relationship Id="rId33" Type="http://schemas.openxmlformats.org/officeDocument/2006/relationships/slide" Target="slides/slide32.xml"/><Relationship Id="rId83" Type="http://schemas.openxmlformats.org/officeDocument/2006/relationships/presProps" Target="presProps.xml"/><Relationship Id="rId41" Type="http://schemas.openxmlformats.org/officeDocument/2006/relationships/slide" Target="slides/slide4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78" Type="http://schemas.openxmlformats.org/officeDocument/2006/relationships/slide" Target="slides/slide77.xml"/><Relationship Id="rId22" Type="http://schemas.openxmlformats.org/officeDocument/2006/relationships/slide" Target="slides/slide21.xml"/><Relationship Id="rId21" Type="http://schemas.openxmlformats.org/officeDocument/2006/relationships/slide" Target="slides/slide2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F37C96-2802-42D1-8E6D-C05EE763D954}" type="doc">
      <dgm:prSet loTypeId="urn:microsoft.com/office/officeart/2005/8/layout/matrix1" loCatId="matrix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6BCE08A9-EC9E-42D6-BC08-7A491DF43082}">
      <dgm:prSet phldrT="[Tekst]"/>
      <dgm:spPr/>
      <dgm:t>
        <a:bodyPr/>
        <a:lstStyle/>
        <a:p>
          <a:r>
            <a:rPr lang="en-US" dirty="0" smtClean="0"/>
            <a:t>Framework</a:t>
          </a:r>
          <a:endParaRPr lang="nl-NL" dirty="0"/>
        </a:p>
      </dgm:t>
    </dgm:pt>
    <dgm:pt modelId="{1C0FA97D-32F0-41C8-A516-BCC29B08BD5E}" type="parTrans" cxnId="{ED346703-3133-4CCF-BD25-B8E64E0D5D80}">
      <dgm:prSet/>
      <dgm:spPr/>
      <dgm:t>
        <a:bodyPr/>
        <a:lstStyle/>
        <a:p>
          <a:endParaRPr lang="nl-NL"/>
        </a:p>
      </dgm:t>
    </dgm:pt>
    <dgm:pt modelId="{4F45A1D3-6DE1-4E51-B255-05F2F8F5E746}" type="sibTrans" cxnId="{ED346703-3133-4CCF-BD25-B8E64E0D5D80}">
      <dgm:prSet/>
      <dgm:spPr/>
      <dgm:t>
        <a:bodyPr/>
        <a:lstStyle/>
        <a:p>
          <a:endParaRPr lang="nl-NL"/>
        </a:p>
      </dgm:t>
    </dgm:pt>
    <dgm:pt modelId="{E32117CD-45BF-485D-A26F-928D03E39949}">
      <dgm:prSet phldrT="[Tekst]"/>
      <dgm:spPr/>
      <dgm:t>
        <a:bodyPr/>
        <a:lstStyle/>
        <a:p>
          <a:r>
            <a:rPr lang="en-US" dirty="0" smtClean="0"/>
            <a:t>Build</a:t>
          </a:r>
          <a:endParaRPr lang="nl-NL" dirty="0"/>
        </a:p>
      </dgm:t>
    </dgm:pt>
    <dgm:pt modelId="{A64AEF90-CABC-439A-8D37-999F225F1BF0}" type="parTrans" cxnId="{070DBB79-AC18-4B2E-8C8A-5585DB2B9C6D}">
      <dgm:prSet/>
      <dgm:spPr/>
      <dgm:t>
        <a:bodyPr/>
        <a:lstStyle/>
        <a:p>
          <a:endParaRPr lang="nl-NL"/>
        </a:p>
      </dgm:t>
    </dgm:pt>
    <dgm:pt modelId="{E6618D71-6256-413F-808D-49AE5B7621DE}" type="sibTrans" cxnId="{070DBB79-AC18-4B2E-8C8A-5585DB2B9C6D}">
      <dgm:prSet/>
      <dgm:spPr/>
      <dgm:t>
        <a:bodyPr/>
        <a:lstStyle/>
        <a:p>
          <a:endParaRPr lang="nl-NL"/>
        </a:p>
      </dgm:t>
    </dgm:pt>
    <dgm:pt modelId="{40E68344-8340-452C-A4F6-E2E0F9D1F754}">
      <dgm:prSet phldrT="[Tekst]"/>
      <dgm:spPr/>
      <dgm:t>
        <a:bodyPr/>
        <a:lstStyle/>
        <a:p>
          <a:r>
            <a:rPr lang="en-US" dirty="0" smtClean="0"/>
            <a:t>Content </a:t>
          </a:r>
          <a:r>
            <a:rPr lang="en-US" dirty="0" err="1" smtClean="0"/>
            <a:t>Pipline</a:t>
          </a:r>
          <a:endParaRPr lang="nl-NL" dirty="0"/>
        </a:p>
      </dgm:t>
    </dgm:pt>
    <dgm:pt modelId="{6D6B835E-D0FD-4287-AF8A-67F22C8D439F}" type="parTrans" cxnId="{1EDFF17A-09FE-479C-B143-BFADCAC6AD58}">
      <dgm:prSet/>
      <dgm:spPr/>
      <dgm:t>
        <a:bodyPr/>
        <a:lstStyle/>
        <a:p>
          <a:endParaRPr lang="nl-NL"/>
        </a:p>
      </dgm:t>
    </dgm:pt>
    <dgm:pt modelId="{1F02247F-4009-4914-9413-0FFACDFD6CA8}" type="sibTrans" cxnId="{1EDFF17A-09FE-479C-B143-BFADCAC6AD58}">
      <dgm:prSet/>
      <dgm:spPr/>
      <dgm:t>
        <a:bodyPr/>
        <a:lstStyle/>
        <a:p>
          <a:endParaRPr lang="nl-NL"/>
        </a:p>
      </dgm:t>
    </dgm:pt>
    <dgm:pt modelId="{3A83BDBC-F697-41EC-A032-87FECB1CB391}">
      <dgm:prSet phldrT="[Tekst]"/>
      <dgm:spPr/>
      <dgm:t>
        <a:bodyPr/>
        <a:lstStyle/>
        <a:p>
          <a:r>
            <a:rPr lang="en-US" dirty="0" smtClean="0"/>
            <a:t>Game Studio</a:t>
          </a:r>
          <a:endParaRPr lang="nl-NL" dirty="0"/>
        </a:p>
      </dgm:t>
    </dgm:pt>
    <dgm:pt modelId="{E18B8E37-1920-4540-8A4F-DC4770DE17D3}" type="parTrans" cxnId="{F20946B6-DF00-438A-8359-AF96C7DC4BE9}">
      <dgm:prSet/>
      <dgm:spPr/>
      <dgm:t>
        <a:bodyPr/>
        <a:lstStyle/>
        <a:p>
          <a:endParaRPr lang="nl-NL"/>
        </a:p>
      </dgm:t>
    </dgm:pt>
    <dgm:pt modelId="{286B1BBC-B484-4031-A1D6-38DE1683F17A}" type="sibTrans" cxnId="{F20946B6-DF00-438A-8359-AF96C7DC4BE9}">
      <dgm:prSet/>
      <dgm:spPr/>
      <dgm:t>
        <a:bodyPr/>
        <a:lstStyle/>
        <a:p>
          <a:endParaRPr lang="nl-NL"/>
        </a:p>
      </dgm:t>
    </dgm:pt>
    <dgm:pt modelId="{8152E8F2-ADD1-4EBF-9179-55D12CFFFAE8}">
      <dgm:prSet phldrT="[Tekst]"/>
      <dgm:spPr/>
      <dgm:t>
        <a:bodyPr/>
        <a:lstStyle/>
        <a:p>
          <a:r>
            <a:rPr lang="en-US" dirty="0" smtClean="0"/>
            <a:t>XNA</a:t>
          </a:r>
          <a:endParaRPr lang="nl-NL" dirty="0"/>
        </a:p>
      </dgm:t>
    </dgm:pt>
    <dgm:pt modelId="{133DA5ED-D154-4E17-9FFF-8CCD1B6AC603}" type="sibTrans" cxnId="{9F9226C0-5609-4C2F-9C01-1D35708039D3}">
      <dgm:prSet/>
      <dgm:spPr/>
      <dgm:t>
        <a:bodyPr/>
        <a:lstStyle/>
        <a:p>
          <a:endParaRPr lang="nl-NL"/>
        </a:p>
      </dgm:t>
    </dgm:pt>
    <dgm:pt modelId="{EDA4EBA5-D369-405B-8724-1A206C2DA7FB}" type="parTrans" cxnId="{9F9226C0-5609-4C2F-9C01-1D35708039D3}">
      <dgm:prSet/>
      <dgm:spPr/>
      <dgm:t>
        <a:bodyPr/>
        <a:lstStyle/>
        <a:p>
          <a:endParaRPr lang="nl-NL"/>
        </a:p>
      </dgm:t>
    </dgm:pt>
    <dgm:pt modelId="{E77FEFA3-D22B-4864-ACF2-A5E0C509B7D7}" type="pres">
      <dgm:prSet presAssocID="{6BF37C96-2802-42D1-8E6D-C05EE763D954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33B6EC-CBBE-41A0-B56C-E36688AECAB9}" type="pres">
      <dgm:prSet presAssocID="{6BF37C96-2802-42D1-8E6D-C05EE763D954}" presName="matrix" presStyleCnt="0"/>
      <dgm:spPr/>
    </dgm:pt>
    <dgm:pt modelId="{63EABDE6-3F13-4A7B-95DB-9E10D6ADD676}" type="pres">
      <dgm:prSet presAssocID="{6BF37C96-2802-42D1-8E6D-C05EE763D954}" presName="tile1" presStyleLbl="node1" presStyleIdx="0" presStyleCnt="4"/>
      <dgm:spPr/>
      <dgm:t>
        <a:bodyPr/>
        <a:lstStyle/>
        <a:p>
          <a:endParaRPr lang="nl-NL"/>
        </a:p>
      </dgm:t>
    </dgm:pt>
    <dgm:pt modelId="{477F955E-2687-42D7-9901-F460E6445849}" type="pres">
      <dgm:prSet presAssocID="{6BF37C96-2802-42D1-8E6D-C05EE763D954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55B2EB96-8715-4236-85C4-50DF08F16DDB}" type="pres">
      <dgm:prSet presAssocID="{6BF37C96-2802-42D1-8E6D-C05EE763D954}" presName="tile2" presStyleLbl="node1" presStyleIdx="1" presStyleCnt="4"/>
      <dgm:spPr/>
      <dgm:t>
        <a:bodyPr/>
        <a:lstStyle/>
        <a:p>
          <a:endParaRPr lang="en-US"/>
        </a:p>
      </dgm:t>
    </dgm:pt>
    <dgm:pt modelId="{4324A60E-E281-49EE-BAAE-E02DEBF98BE6}" type="pres">
      <dgm:prSet presAssocID="{6BF37C96-2802-42D1-8E6D-C05EE763D954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A628B8-9FAD-482F-996F-C9805BFFAB1E}" type="pres">
      <dgm:prSet presAssocID="{6BF37C96-2802-42D1-8E6D-C05EE763D954}" presName="tile3" presStyleLbl="node1" presStyleIdx="2" presStyleCnt="4"/>
      <dgm:spPr/>
      <dgm:t>
        <a:bodyPr/>
        <a:lstStyle/>
        <a:p>
          <a:endParaRPr lang="en-US"/>
        </a:p>
      </dgm:t>
    </dgm:pt>
    <dgm:pt modelId="{BC0A3B02-F65C-4EC7-8E45-B4C5B3CC4F0B}" type="pres">
      <dgm:prSet presAssocID="{6BF37C96-2802-42D1-8E6D-C05EE763D954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9DD141-9DA5-454B-836D-5B12F3530129}" type="pres">
      <dgm:prSet presAssocID="{6BF37C96-2802-42D1-8E6D-C05EE763D954}" presName="tile4" presStyleLbl="node1" presStyleIdx="3" presStyleCnt="4"/>
      <dgm:spPr/>
      <dgm:t>
        <a:bodyPr/>
        <a:lstStyle/>
        <a:p>
          <a:endParaRPr lang="en-US"/>
        </a:p>
      </dgm:t>
    </dgm:pt>
    <dgm:pt modelId="{A839EAF1-A430-4F94-B781-B48375667DC9}" type="pres">
      <dgm:prSet presAssocID="{6BF37C96-2802-42D1-8E6D-C05EE763D954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43D3A-68CD-420C-AAB6-03523B30A65A}" type="pres">
      <dgm:prSet presAssocID="{6BF37C96-2802-42D1-8E6D-C05EE763D954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nl-NL"/>
        </a:p>
      </dgm:t>
    </dgm:pt>
  </dgm:ptLst>
  <dgm:cxnLst>
    <dgm:cxn modelId="{9F9226C0-5609-4C2F-9C01-1D35708039D3}" srcId="{6BF37C96-2802-42D1-8E6D-C05EE763D954}" destId="{8152E8F2-ADD1-4EBF-9179-55D12CFFFAE8}" srcOrd="0" destOrd="0" parTransId="{EDA4EBA5-D369-405B-8724-1A206C2DA7FB}" sibTransId="{133DA5ED-D154-4E17-9FFF-8CCD1B6AC603}"/>
    <dgm:cxn modelId="{ED346703-3133-4CCF-BD25-B8E64E0D5D80}" srcId="{8152E8F2-ADD1-4EBF-9179-55D12CFFFAE8}" destId="{6BCE08A9-EC9E-42D6-BC08-7A491DF43082}" srcOrd="0" destOrd="0" parTransId="{1C0FA97D-32F0-41C8-A516-BCC29B08BD5E}" sibTransId="{4F45A1D3-6DE1-4E51-B255-05F2F8F5E746}"/>
    <dgm:cxn modelId="{6D5DAE1A-2444-4010-9A06-652C517A210B}" type="presOf" srcId="{3A83BDBC-F697-41EC-A032-87FECB1CB391}" destId="{019DD141-9DA5-454B-836D-5B12F3530129}" srcOrd="0" destOrd="0" presId="urn:microsoft.com/office/officeart/2005/8/layout/matrix1"/>
    <dgm:cxn modelId="{1EDFF17A-09FE-479C-B143-BFADCAC6AD58}" srcId="{8152E8F2-ADD1-4EBF-9179-55D12CFFFAE8}" destId="{40E68344-8340-452C-A4F6-E2E0F9D1F754}" srcOrd="2" destOrd="0" parTransId="{6D6B835E-D0FD-4287-AF8A-67F22C8D439F}" sibTransId="{1F02247F-4009-4914-9413-0FFACDFD6CA8}"/>
    <dgm:cxn modelId="{806F3AFE-1B20-4BF2-BD83-5902A89E701F}" type="presOf" srcId="{6BF37C96-2802-42D1-8E6D-C05EE763D954}" destId="{E77FEFA3-D22B-4864-ACF2-A5E0C509B7D7}" srcOrd="0" destOrd="0" presId="urn:microsoft.com/office/officeart/2005/8/layout/matrix1"/>
    <dgm:cxn modelId="{BA1EB4A0-8BBB-46C4-97BF-2DD1762D3D60}" type="presOf" srcId="{40E68344-8340-452C-A4F6-E2E0F9D1F754}" destId="{4DA628B8-9FAD-482F-996F-C9805BFFAB1E}" srcOrd="0" destOrd="0" presId="urn:microsoft.com/office/officeart/2005/8/layout/matrix1"/>
    <dgm:cxn modelId="{242851FF-263D-4E8D-B870-41B06B97C454}" type="presOf" srcId="{6BCE08A9-EC9E-42D6-BC08-7A491DF43082}" destId="{63EABDE6-3F13-4A7B-95DB-9E10D6ADD676}" srcOrd="0" destOrd="0" presId="urn:microsoft.com/office/officeart/2005/8/layout/matrix1"/>
    <dgm:cxn modelId="{F20946B6-DF00-438A-8359-AF96C7DC4BE9}" srcId="{8152E8F2-ADD1-4EBF-9179-55D12CFFFAE8}" destId="{3A83BDBC-F697-41EC-A032-87FECB1CB391}" srcOrd="3" destOrd="0" parTransId="{E18B8E37-1920-4540-8A4F-DC4770DE17D3}" sibTransId="{286B1BBC-B484-4031-A1D6-38DE1683F17A}"/>
    <dgm:cxn modelId="{29EE6718-2FBE-4A27-933E-B70C987BF9EF}" type="presOf" srcId="{E32117CD-45BF-485D-A26F-928D03E39949}" destId="{4324A60E-E281-49EE-BAAE-E02DEBF98BE6}" srcOrd="1" destOrd="0" presId="urn:microsoft.com/office/officeart/2005/8/layout/matrix1"/>
    <dgm:cxn modelId="{9E7707CA-0E38-4C60-A9C9-704F0549A657}" type="presOf" srcId="{3A83BDBC-F697-41EC-A032-87FECB1CB391}" destId="{A839EAF1-A430-4F94-B781-B48375667DC9}" srcOrd="1" destOrd="0" presId="urn:microsoft.com/office/officeart/2005/8/layout/matrix1"/>
    <dgm:cxn modelId="{BD9719AF-5BF6-4F13-80CC-87817EED8F74}" type="presOf" srcId="{6BCE08A9-EC9E-42D6-BC08-7A491DF43082}" destId="{477F955E-2687-42D7-9901-F460E6445849}" srcOrd="1" destOrd="0" presId="urn:microsoft.com/office/officeart/2005/8/layout/matrix1"/>
    <dgm:cxn modelId="{7DF40A93-E2CC-4A41-BB3B-6C8E6E29E041}" type="presOf" srcId="{E32117CD-45BF-485D-A26F-928D03E39949}" destId="{55B2EB96-8715-4236-85C4-50DF08F16DDB}" srcOrd="0" destOrd="0" presId="urn:microsoft.com/office/officeart/2005/8/layout/matrix1"/>
    <dgm:cxn modelId="{6EDAF877-742E-4A32-83C8-FBC9DB27D3A4}" type="presOf" srcId="{40E68344-8340-452C-A4F6-E2E0F9D1F754}" destId="{BC0A3B02-F65C-4EC7-8E45-B4C5B3CC4F0B}" srcOrd="1" destOrd="0" presId="urn:microsoft.com/office/officeart/2005/8/layout/matrix1"/>
    <dgm:cxn modelId="{070DBB79-AC18-4B2E-8C8A-5585DB2B9C6D}" srcId="{8152E8F2-ADD1-4EBF-9179-55D12CFFFAE8}" destId="{E32117CD-45BF-485D-A26F-928D03E39949}" srcOrd="1" destOrd="0" parTransId="{A64AEF90-CABC-439A-8D37-999F225F1BF0}" sibTransId="{E6618D71-6256-413F-808D-49AE5B7621DE}"/>
    <dgm:cxn modelId="{5DD400CB-0894-4C2E-8886-2C84C0AE03FA}" type="presOf" srcId="{8152E8F2-ADD1-4EBF-9179-55D12CFFFAE8}" destId="{6AE43D3A-68CD-420C-AAB6-03523B30A65A}" srcOrd="0" destOrd="0" presId="urn:microsoft.com/office/officeart/2005/8/layout/matrix1"/>
    <dgm:cxn modelId="{E4922CCE-98E6-4A92-AC0E-2E8005EFC600}" type="presParOf" srcId="{E77FEFA3-D22B-4864-ACF2-A5E0C509B7D7}" destId="{8733B6EC-CBBE-41A0-B56C-E36688AECAB9}" srcOrd="0" destOrd="0" presId="urn:microsoft.com/office/officeart/2005/8/layout/matrix1"/>
    <dgm:cxn modelId="{B19C02FE-6A13-41AC-A351-DAFA80BF5547}" type="presParOf" srcId="{8733B6EC-CBBE-41A0-B56C-E36688AECAB9}" destId="{63EABDE6-3F13-4A7B-95DB-9E10D6ADD676}" srcOrd="0" destOrd="0" presId="urn:microsoft.com/office/officeart/2005/8/layout/matrix1"/>
    <dgm:cxn modelId="{1ADF9594-5E84-4760-8BBF-3C1477A3FE6E}" type="presParOf" srcId="{8733B6EC-CBBE-41A0-B56C-E36688AECAB9}" destId="{477F955E-2687-42D7-9901-F460E6445849}" srcOrd="1" destOrd="0" presId="urn:microsoft.com/office/officeart/2005/8/layout/matrix1"/>
    <dgm:cxn modelId="{FCF7FF9D-1880-434D-AD57-7D870139F90E}" type="presParOf" srcId="{8733B6EC-CBBE-41A0-B56C-E36688AECAB9}" destId="{55B2EB96-8715-4236-85C4-50DF08F16DDB}" srcOrd="2" destOrd="0" presId="urn:microsoft.com/office/officeart/2005/8/layout/matrix1"/>
    <dgm:cxn modelId="{099FE5B3-54A8-45C4-9415-1D61D806D4AA}" type="presParOf" srcId="{8733B6EC-CBBE-41A0-B56C-E36688AECAB9}" destId="{4324A60E-E281-49EE-BAAE-E02DEBF98BE6}" srcOrd="3" destOrd="0" presId="urn:microsoft.com/office/officeart/2005/8/layout/matrix1"/>
    <dgm:cxn modelId="{B0051E0B-E2C3-4DF8-AE52-4BAC45EF5D2A}" type="presParOf" srcId="{8733B6EC-CBBE-41A0-B56C-E36688AECAB9}" destId="{4DA628B8-9FAD-482F-996F-C9805BFFAB1E}" srcOrd="4" destOrd="0" presId="urn:microsoft.com/office/officeart/2005/8/layout/matrix1"/>
    <dgm:cxn modelId="{678C3412-200C-4D86-9CD3-7961B2915EEA}" type="presParOf" srcId="{8733B6EC-CBBE-41A0-B56C-E36688AECAB9}" destId="{BC0A3B02-F65C-4EC7-8E45-B4C5B3CC4F0B}" srcOrd="5" destOrd="0" presId="urn:microsoft.com/office/officeart/2005/8/layout/matrix1"/>
    <dgm:cxn modelId="{1DC07BCE-2C46-4E15-98BC-8849B2ABDB98}" type="presParOf" srcId="{8733B6EC-CBBE-41A0-B56C-E36688AECAB9}" destId="{019DD141-9DA5-454B-836D-5B12F3530129}" srcOrd="6" destOrd="0" presId="urn:microsoft.com/office/officeart/2005/8/layout/matrix1"/>
    <dgm:cxn modelId="{E93678D9-921A-479C-B86D-E74961E3842C}" type="presParOf" srcId="{8733B6EC-CBBE-41A0-B56C-E36688AECAB9}" destId="{A839EAF1-A430-4F94-B781-B48375667DC9}" srcOrd="7" destOrd="0" presId="urn:microsoft.com/office/officeart/2005/8/layout/matrix1"/>
    <dgm:cxn modelId="{8982DCAE-ABC8-4A4D-9CB6-F567AF04DDEE}" type="presParOf" srcId="{E77FEFA3-D22B-4864-ACF2-A5E0C509B7D7}" destId="{6AE43D3A-68CD-420C-AAB6-03523B30A65A}" srcOrd="1" destOrd="0" presId="urn:microsoft.com/office/officeart/2005/8/layout/matrix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D825AB9-8B9F-4619-9ECB-76ABA9CE676F}" type="datetimeFigureOut">
              <a:rPr lang="en-US"/>
              <a:pPr>
                <a:defRPr/>
              </a:pPr>
              <a:t>11/25/08</a:t>
            </a:fld>
            <a:endParaRPr lang="en-US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07CD07A-A353-4A45-AA9F-71F4416DAF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AF4A4AF-B95E-4A98-8905-6549EE806A39}" type="datetimeFigureOut">
              <a:rPr lang="nl-NL"/>
              <a:pPr>
                <a:defRPr/>
              </a:pPr>
              <a:t>11/25/08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l-NL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DA620C2-7A28-4444-A1D0-C624B9AFDD98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11</a:t>
            </a:fld>
            <a:endParaRPr lang="nl-NL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12</a:t>
            </a:fld>
            <a:endParaRPr lang="nl-NL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13</a:t>
            </a:fld>
            <a:endParaRPr lang="nl-NL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/>
            <a:r>
              <a:rPr lang="en-US" dirty="0" smtClean="0"/>
              <a:t>Console </a:t>
            </a:r>
            <a:r>
              <a:rPr lang="en-US" dirty="0" err="1" smtClean="0"/>
              <a:t>markt</a:t>
            </a:r>
            <a:r>
              <a:rPr lang="en-US" dirty="0" smtClean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14</a:t>
            </a:fld>
            <a:endParaRPr lang="nl-NL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/>
            <a:r>
              <a:rPr lang="en-US" dirty="0" smtClean="0"/>
              <a:t>PC </a:t>
            </a:r>
            <a:r>
              <a:rPr lang="en-US" dirty="0" err="1" smtClean="0"/>
              <a:t>Markt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15</a:t>
            </a:fld>
            <a:endParaRPr lang="nl-NL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16</a:t>
            </a:fld>
            <a:endParaRPr lang="nl-NL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/>
            <a:r>
              <a:rPr lang="en-US" dirty="0" smtClean="0"/>
              <a:t>Multiplatform</a:t>
            </a:r>
          </a:p>
          <a:p>
            <a:pPr marL="0" lvl="1" eaLnBrk="1" hangingPunct="1"/>
            <a:endParaRPr lang="en-US" dirty="0" smtClean="0"/>
          </a:p>
          <a:p>
            <a:pPr marL="0" lvl="1" eaLnBrk="1" hangingPunct="1"/>
            <a:r>
              <a:rPr lang="en-US" dirty="0" smtClean="0"/>
              <a:t>Het is </a:t>
            </a:r>
            <a:r>
              <a:rPr lang="en-US" dirty="0" err="1" smtClean="0"/>
              <a:t>een</a:t>
            </a:r>
            <a:r>
              <a:rPr lang="en-US" dirty="0" smtClean="0"/>
              <a:t> mega business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17</a:t>
            </a:fld>
            <a:endParaRPr lang="nl-NL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/>
            <a:r>
              <a:rPr lang="en-US" dirty="0" smtClean="0"/>
              <a:t>Multiplatform</a:t>
            </a:r>
          </a:p>
          <a:p>
            <a:pPr marL="0" lvl="1" eaLnBrk="1" hangingPunct="1"/>
            <a:endParaRPr lang="en-US" dirty="0" smtClean="0"/>
          </a:p>
          <a:p>
            <a:pPr marL="0" lvl="1" eaLnBrk="1" hangingPunct="1"/>
            <a:r>
              <a:rPr lang="en-US" dirty="0" smtClean="0"/>
              <a:t>Het is </a:t>
            </a:r>
            <a:r>
              <a:rPr lang="en-US" dirty="0" err="1" smtClean="0"/>
              <a:t>een</a:t>
            </a:r>
            <a:r>
              <a:rPr lang="en-US" dirty="0" smtClean="0"/>
              <a:t> mega business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18</a:t>
            </a:fld>
            <a:endParaRPr lang="nl-NL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>
              <a:buFont typeface="Arial" pitchFamily="34" charset="0"/>
              <a:buNone/>
            </a:pPr>
            <a:r>
              <a:rPr lang="en-US" dirty="0" smtClean="0"/>
              <a:t>WOW,</a:t>
            </a:r>
            <a:r>
              <a:rPr lang="en-US" baseline="0" dirty="0" smtClean="0"/>
              <a:t> $1.2 </a:t>
            </a:r>
            <a:r>
              <a:rPr lang="en-US" baseline="0" dirty="0" err="1" smtClean="0"/>
              <a:t>miljard</a:t>
            </a:r>
            <a:endParaRPr lang="en-US" dirty="0" smtClean="0"/>
          </a:p>
          <a:p>
            <a:pPr marL="0" lvl="1" eaLnBrk="1" hangingPunct="1">
              <a:buFont typeface="Arial" pitchFamily="34" charset="0"/>
              <a:buNone/>
            </a:pPr>
            <a:endParaRPr lang="en-US" dirty="0" smtClean="0"/>
          </a:p>
          <a:p>
            <a:pPr marL="0" lvl="1" eaLnBrk="1" hangingPunct="1">
              <a:buFont typeface="Arial" pitchFamily="34" charset="0"/>
              <a:buNone/>
            </a:pPr>
            <a:r>
              <a:rPr lang="en-US" dirty="0" smtClean="0"/>
              <a:t>Halo3, in</a:t>
            </a:r>
            <a:r>
              <a:rPr lang="en-US" baseline="0" dirty="0" smtClean="0"/>
              <a:t> 24 </a:t>
            </a:r>
            <a:r>
              <a:rPr lang="en-US" baseline="0" dirty="0" err="1" smtClean="0"/>
              <a:t>uur</a:t>
            </a:r>
            <a:r>
              <a:rPr lang="en-US" baseline="0" dirty="0" smtClean="0"/>
              <a:t>, $170 </a:t>
            </a:r>
            <a:r>
              <a:rPr lang="en-US" baseline="0" dirty="0" err="1" smtClean="0"/>
              <a:t>miljoen</a:t>
            </a:r>
            <a:endParaRPr lang="en-US" baseline="0" dirty="0" smtClean="0"/>
          </a:p>
          <a:p>
            <a:pPr marL="0" lvl="1" eaLnBrk="1" hangingPunct="1">
              <a:buFont typeface="Arial" pitchFamily="34" charset="0"/>
              <a:buNone/>
            </a:pPr>
            <a:endParaRPr lang="en-US" baseline="0" dirty="0" smtClean="0"/>
          </a:p>
          <a:p>
            <a:pPr marL="0" lvl="1" eaLnBrk="1" hangingPunct="1">
              <a:buFont typeface="Arial" pitchFamily="34" charset="0"/>
              <a:buNone/>
            </a:pPr>
            <a:r>
              <a:rPr lang="en-US" baseline="0" dirty="0" smtClean="0"/>
              <a:t>Second Life, $5 </a:t>
            </a:r>
            <a:r>
              <a:rPr lang="en-US" baseline="0" dirty="0" err="1" smtClean="0"/>
              <a:t>miljoen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20</a:t>
            </a:fld>
            <a:endParaRPr lang="nl-NL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/>
            <a:r>
              <a:rPr lang="en-US" dirty="0" smtClean="0"/>
              <a:t>Gaming is huge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21</a:t>
            </a:fld>
            <a:endParaRPr 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A620C2-7A28-4444-A1D0-C624B9AFDD98}" type="slidenum">
              <a:rPr lang="nl-NL" smtClean="0"/>
              <a:pPr>
                <a:defRPr/>
              </a:pPr>
              <a:t>3</a:t>
            </a:fld>
            <a:endParaRPr lang="nl-NL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/>
            <a:r>
              <a:rPr lang="en-US" dirty="0" smtClean="0"/>
              <a:t>Grandma</a:t>
            </a:r>
            <a:r>
              <a:rPr lang="en-US" baseline="0" dirty="0" smtClean="0"/>
              <a:t> is gaming to!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22</a:t>
            </a:fld>
            <a:endParaRPr lang="nl-NL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/>
            <a:r>
              <a:rPr lang="en-US" dirty="0" smtClean="0"/>
              <a:t>Multiplatform</a:t>
            </a:r>
          </a:p>
          <a:p>
            <a:pPr marL="0" lvl="1" eaLnBrk="1" hangingPunct="1"/>
            <a:endParaRPr lang="en-US" dirty="0" smtClean="0"/>
          </a:p>
          <a:p>
            <a:pPr marL="0" lvl="1" eaLnBrk="1" hangingPunct="1"/>
            <a:r>
              <a:rPr lang="en-US" dirty="0" smtClean="0"/>
              <a:t>Het is </a:t>
            </a:r>
            <a:r>
              <a:rPr lang="en-US" dirty="0" err="1" smtClean="0"/>
              <a:t>een</a:t>
            </a:r>
            <a:r>
              <a:rPr lang="en-US" dirty="0" smtClean="0"/>
              <a:t> mega business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23</a:t>
            </a:fld>
            <a:endParaRPr lang="nl-NL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>
              <a:buFont typeface="Arial" pitchFamily="34" charset="0"/>
              <a:buNone/>
            </a:pPr>
            <a:r>
              <a:rPr lang="en-US" baseline="0" dirty="0" smtClean="0"/>
              <a:t>Windows, biggest gaming platform of the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27</a:t>
            </a:fld>
            <a:endParaRPr lang="nl-NL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>
              <a:buFont typeface="Arial" pitchFamily="34" charset="0"/>
              <a:buNone/>
            </a:pPr>
            <a:r>
              <a:rPr lang="en-US" baseline="0" dirty="0" smtClean="0"/>
              <a:t>Windows, biggest gaming platform of the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28</a:t>
            </a:fld>
            <a:endParaRPr lang="nl-NL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>
              <a:buFont typeface="Arial" pitchFamily="34" charset="0"/>
              <a:buNone/>
            </a:pPr>
            <a:r>
              <a:rPr lang="en-US" baseline="0" dirty="0" smtClean="0"/>
              <a:t>Microsoft created Direct X to give developers a 'simple' and 'standard' API</a:t>
            </a:r>
          </a:p>
          <a:p>
            <a:pPr marL="0" lvl="1" eaLnBrk="1" hangingPunct="1">
              <a:buFont typeface="Arial" pitchFamily="34" charset="0"/>
              <a:buNone/>
            </a:pPr>
            <a:endParaRPr lang="en-US" baseline="0" dirty="0" smtClean="0"/>
          </a:p>
          <a:p>
            <a:pPr marL="0" lvl="1" eaLnBrk="1" hangingPunct="1">
              <a:buFont typeface="Arial" pitchFamily="34" charset="0"/>
              <a:buNone/>
            </a:pPr>
            <a:r>
              <a:rPr lang="en-US" baseline="0" dirty="0" smtClean="0"/>
              <a:t>Supports multiple versions of Windows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29</a:t>
            </a:fld>
            <a:endParaRPr lang="nl-NL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>
              <a:buFont typeface="Arial" pitchFamily="34" charset="0"/>
              <a:buNone/>
            </a:pPr>
            <a:r>
              <a:rPr lang="en-US" baseline="0" dirty="0" smtClean="0"/>
              <a:t>Microsoft entered the console marked in 2001.</a:t>
            </a:r>
          </a:p>
          <a:p>
            <a:pPr marL="0" lvl="1" eaLnBrk="1" hangingPunct="1">
              <a:buFont typeface="Arial" pitchFamily="34" charset="0"/>
              <a:buNone/>
            </a:pPr>
            <a:endParaRPr lang="en-US" baseline="0" dirty="0" smtClean="0"/>
          </a:p>
          <a:p>
            <a:pPr marL="0" lvl="1" eaLnBrk="1" hangingPunct="1">
              <a:buFont typeface="Arial" pitchFamily="34" charset="0"/>
              <a:buNone/>
            </a:pPr>
            <a:r>
              <a:rPr lang="en-US" baseline="0" dirty="0" smtClean="0"/>
              <a:t>Xbox sold 24 million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30</a:t>
            </a:fld>
            <a:endParaRPr lang="nl-NL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>
              <a:buFont typeface="Arial" pitchFamily="34" charset="0"/>
              <a:buNone/>
            </a:pPr>
            <a:r>
              <a:rPr lang="en-US" baseline="0" dirty="0" smtClean="0"/>
              <a:t>Xbox 360 released in 2005</a:t>
            </a:r>
          </a:p>
          <a:p>
            <a:pPr marL="0" lvl="1" eaLnBrk="1" hangingPunct="1">
              <a:buFont typeface="Arial" pitchFamily="34" charset="0"/>
              <a:buNone/>
            </a:pPr>
            <a:endParaRPr lang="en-US" baseline="0" dirty="0" smtClean="0"/>
          </a:p>
          <a:p>
            <a:pPr marL="0" lvl="1" eaLnBrk="1" hangingPunct="1">
              <a:buFont typeface="Arial" pitchFamily="34" charset="0"/>
              <a:buNone/>
            </a:pPr>
            <a:r>
              <a:rPr lang="en-US" baseline="0" dirty="0" smtClean="0"/>
              <a:t>22 million sold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31</a:t>
            </a:fld>
            <a:endParaRPr lang="nl-NL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>
              <a:buFont typeface="Arial" pitchFamily="34" charset="0"/>
              <a:buNone/>
            </a:pPr>
            <a:r>
              <a:rPr lang="en-US" baseline="0" dirty="0" smtClean="0"/>
              <a:t>Windows Mobile, 18 million in 2008</a:t>
            </a:r>
          </a:p>
          <a:p>
            <a:pPr marL="0" lvl="1" eaLnBrk="1" hangingPunct="1">
              <a:buFont typeface="Arial" pitchFamily="34" charset="0"/>
              <a:buNone/>
            </a:pPr>
            <a:endParaRPr lang="en-US" baseline="0" dirty="0" smtClean="0"/>
          </a:p>
          <a:p>
            <a:pPr marL="0" lvl="1" eaLnBrk="1" hangingPunct="1">
              <a:buFont typeface="Arial" pitchFamily="34" charset="0"/>
              <a:buNone/>
            </a:pPr>
            <a:r>
              <a:rPr lang="en-US" baseline="0" dirty="0" smtClean="0"/>
              <a:t>40 million cell phones with Windows Mobile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32</a:t>
            </a:fld>
            <a:endParaRPr lang="nl-NL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>
              <a:buFont typeface="Arial" pitchFamily="34" charset="0"/>
              <a:buNone/>
            </a:pPr>
            <a:r>
              <a:rPr lang="en-US" baseline="0" dirty="0" smtClean="0"/>
              <a:t>Zune, introduced in 2006</a:t>
            </a:r>
          </a:p>
          <a:p>
            <a:pPr marL="0" lvl="1" eaLnBrk="1" hangingPunct="1">
              <a:buFont typeface="Arial" pitchFamily="34" charset="0"/>
              <a:buNone/>
            </a:pPr>
            <a:endParaRPr lang="en-US" baseline="0" dirty="0" smtClean="0"/>
          </a:p>
          <a:p>
            <a:pPr marL="0" lvl="1" eaLnBrk="1" hangingPunct="1">
              <a:buFont typeface="Arial" pitchFamily="34" charset="0"/>
              <a:buNone/>
            </a:pPr>
            <a:r>
              <a:rPr lang="en-US" baseline="0" dirty="0" smtClean="0"/>
              <a:t>+2 million units sold begin 2008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33</a:t>
            </a:fld>
            <a:endParaRPr lang="nl-NL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A620C2-7A28-4444-A1D0-C624B9AFDD98}" type="slidenum">
              <a:rPr lang="nl-NL" smtClean="0"/>
              <a:pPr>
                <a:defRPr/>
              </a:pPr>
              <a:t>36</a:t>
            </a:fld>
            <a:endParaRPr lang="nl-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/>
            <a:r>
              <a:rPr lang="en-US" dirty="0" smtClean="0"/>
              <a:t>Who is this guy?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4</a:t>
            </a:fld>
            <a:endParaRPr lang="nl-NL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A620C2-7A28-4444-A1D0-C624B9AFDD98}" type="slidenum">
              <a:rPr lang="nl-NL" smtClean="0"/>
              <a:pPr>
                <a:defRPr/>
              </a:pPr>
              <a:t>37</a:t>
            </a:fld>
            <a:endParaRPr lang="nl-NL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A620C2-7A28-4444-A1D0-C624B9AFDD98}" type="slidenum">
              <a:rPr lang="nl-NL" smtClean="0"/>
              <a:pPr>
                <a:defRPr/>
              </a:pPr>
              <a:t>38</a:t>
            </a:fld>
            <a:endParaRPr lang="nl-NL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 tools</a:t>
            </a:r>
          </a:p>
          <a:p>
            <a:endParaRPr lang="en-US" dirty="0" smtClean="0"/>
          </a:p>
          <a:p>
            <a:r>
              <a:rPr lang="en-US" dirty="0" smtClean="0"/>
              <a:t>Managed</a:t>
            </a:r>
            <a:r>
              <a:rPr lang="en-US" baseline="0" dirty="0" smtClean="0"/>
              <a:t> environment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aspecten</a:t>
            </a:r>
            <a:r>
              <a:rPr lang="en-US" baseline="0" dirty="0" smtClean="0"/>
              <a:t> in 1 </a:t>
            </a:r>
            <a:r>
              <a:rPr lang="en-US" baseline="0" dirty="0" err="1" smtClean="0"/>
              <a:t>systeem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Toegankelijk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A620C2-7A28-4444-A1D0-C624B9AFDD98}" type="slidenum">
              <a:rPr lang="nl-NL" smtClean="0"/>
              <a:pPr>
                <a:defRPr/>
              </a:pPr>
              <a:t>39</a:t>
            </a:fld>
            <a:endParaRPr lang="nl-NL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Microsoft .NET 2.0</a:t>
            </a:r>
          </a:p>
          <a:p>
            <a:endParaRPr lang="en-US" dirty="0" smtClean="0"/>
          </a:p>
          <a:p>
            <a:r>
              <a:rPr lang="en-US" dirty="0" smtClean="0"/>
              <a:t>Multiplatform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 smtClean="0"/>
              <a:t>Legenda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Games – JIJ!</a:t>
            </a:r>
          </a:p>
          <a:p>
            <a:endParaRPr lang="en-US" dirty="0" smtClean="0"/>
          </a:p>
          <a:p>
            <a:r>
              <a:rPr lang="en-US" dirty="0" err="1" smtClean="0"/>
              <a:t>Hier</a:t>
            </a:r>
            <a:r>
              <a:rPr lang="en-US" dirty="0" smtClean="0"/>
              <a:t> </a:t>
            </a:r>
            <a:r>
              <a:rPr lang="en-US" dirty="0" err="1" smtClean="0"/>
              <a:t>leeft</a:t>
            </a:r>
            <a:r>
              <a:rPr lang="en-US" dirty="0" smtClean="0"/>
              <a:t> </a:t>
            </a:r>
            <a:r>
              <a:rPr lang="en-US" dirty="0" err="1" smtClean="0"/>
              <a:t>jouw</a:t>
            </a:r>
            <a:r>
              <a:rPr lang="en-US" baseline="0" dirty="0" smtClean="0"/>
              <a:t>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3</a:t>
            </a:r>
            <a:r>
              <a:rPr lang="en-US" baseline="30000" dirty="0" smtClean="0"/>
              <a:t>rd</a:t>
            </a:r>
            <a:r>
              <a:rPr lang="en-US" baseline="0" dirty="0" smtClean="0"/>
              <a:t> party (components)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 smtClean="0"/>
              <a:t>Volledige</a:t>
            </a:r>
            <a:r>
              <a:rPr lang="en-US" dirty="0" smtClean="0"/>
              <a:t> game!</a:t>
            </a:r>
          </a:p>
          <a:p>
            <a:endParaRPr lang="en-US" dirty="0" smtClean="0"/>
          </a:p>
          <a:p>
            <a:r>
              <a:rPr lang="en-US" dirty="0" smtClean="0"/>
              <a:t>Het is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voorbeeld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Kan </a:t>
            </a:r>
            <a:r>
              <a:rPr lang="en-US" dirty="0" err="1" smtClean="0"/>
              <a:t>als</a:t>
            </a:r>
            <a:r>
              <a:rPr lang="en-US" dirty="0" smtClean="0"/>
              <a:t> basis </a:t>
            </a:r>
            <a:r>
              <a:rPr lang="en-US" dirty="0" err="1" smtClean="0"/>
              <a:t>dienen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F5 &amp; run!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 smtClean="0"/>
              <a:t>Hergebruik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r>
              <a:rPr lang="en-US" dirty="0" err="1" smtClean="0"/>
              <a:t>Standaarden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r>
              <a:rPr lang="en-US" dirty="0" smtClean="0"/>
              <a:t>Menu’s, keyboards, </a:t>
            </a:r>
            <a:r>
              <a:rPr lang="en-US" dirty="0" err="1" smtClean="0"/>
              <a:t>phisycs</a:t>
            </a:r>
            <a:r>
              <a:rPr lang="en-US" dirty="0" smtClean="0"/>
              <a:t>, radar…</a:t>
            </a:r>
          </a:p>
          <a:p>
            <a:endParaRPr lang="en-US" dirty="0" smtClean="0"/>
          </a:p>
          <a:p>
            <a:r>
              <a:rPr lang="en-US" dirty="0" smtClean="0"/>
              <a:t>Support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vanuit</a:t>
            </a:r>
            <a:r>
              <a:rPr lang="en-US" baseline="0" dirty="0" smtClean="0"/>
              <a:t> het framework</a:t>
            </a:r>
          </a:p>
          <a:p>
            <a:endParaRPr lang="en-US" baseline="0" dirty="0" smtClean="0"/>
          </a:p>
          <a:p>
            <a:r>
              <a:rPr lang="en-US" baseline="0" dirty="0" smtClean="0"/>
              <a:t>Game class </a:t>
            </a:r>
            <a:r>
              <a:rPr lang="en-US" baseline="0" dirty="0" err="1" smtClean="0"/>
              <a:t>gebruikt</a:t>
            </a:r>
            <a:r>
              <a:rPr lang="en-US" baseline="0" dirty="0" smtClean="0"/>
              <a:t> het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Drawable</a:t>
            </a:r>
            <a:r>
              <a:rPr lang="en-US" baseline="0" dirty="0" smtClean="0"/>
              <a:t> vs. </a:t>
            </a:r>
            <a:r>
              <a:rPr lang="en-US" baseline="0" dirty="0" err="1" smtClean="0"/>
              <a:t>Nondrawable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/>
            <a:r>
              <a:rPr lang="en-US" dirty="0" smtClean="0"/>
              <a:t>Who</a:t>
            </a:r>
            <a:r>
              <a:rPr lang="en-US" baseline="0" dirty="0" smtClean="0"/>
              <a:t> is this guy?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5</a:t>
            </a:fld>
            <a:endParaRPr lang="nl-NL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Game class, </a:t>
            </a:r>
            <a:r>
              <a:rPr lang="en-US" dirty="0" err="1" smtClean="0"/>
              <a:t>startpunt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Device handles? </a:t>
            </a:r>
            <a:r>
              <a:rPr lang="en-US" dirty="0" smtClean="0">
                <a:sym typeface="Wingdings" pitchFamily="2" charset="2"/>
              </a:rPr>
              <a:t></a:t>
            </a:r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dirty="0" err="1" smtClean="0">
                <a:sym typeface="Wingdings" pitchFamily="2" charset="2"/>
              </a:rPr>
              <a:t>Standaard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gameloop</a:t>
            </a:r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dirty="0" smtClean="0">
                <a:sym typeface="Wingdings" pitchFamily="2" charset="2"/>
              </a:rPr>
              <a:t>Basis classes:</a:t>
            </a:r>
          </a:p>
          <a:p>
            <a:r>
              <a:rPr lang="en-US" baseline="0" dirty="0" err="1" smtClean="0">
                <a:sym typeface="Wingdings" pitchFamily="2" charset="2"/>
              </a:rPr>
              <a:t>GameComponent</a:t>
            </a:r>
            <a:endParaRPr lang="en-US" baseline="0" dirty="0" smtClean="0">
              <a:sym typeface="Wingdings" pitchFamily="2" charset="2"/>
            </a:endParaRPr>
          </a:p>
          <a:p>
            <a:r>
              <a:rPr lang="en-US" baseline="0" dirty="0" err="1" smtClean="0">
                <a:sym typeface="Wingdings" pitchFamily="2" charset="2"/>
              </a:rPr>
              <a:t>DrawableGameComponent</a:t>
            </a:r>
            <a:endParaRPr lang="en-US" baseline="0" dirty="0" smtClean="0">
              <a:sym typeface="Wingdings" pitchFamily="2" charset="2"/>
            </a:endParaRPr>
          </a:p>
          <a:p>
            <a:endParaRPr lang="en-US" baseline="0" dirty="0" smtClean="0">
              <a:sym typeface="Wingdings" pitchFamily="2" charset="2"/>
            </a:endParaRPr>
          </a:p>
          <a:p>
            <a:r>
              <a:rPr lang="en-US" baseline="0" dirty="0" err="1" smtClean="0">
                <a:sym typeface="Wingdings" pitchFamily="2" charset="2"/>
              </a:rPr>
              <a:t>Ook</a:t>
            </a:r>
            <a:r>
              <a:rPr lang="en-US" baseline="0" dirty="0" smtClean="0">
                <a:sym typeface="Wingdings" pitchFamily="2" charset="2"/>
              </a:rPr>
              <a:t> components </a:t>
            </a:r>
            <a:r>
              <a:rPr lang="en-US" baseline="0" dirty="0" err="1" smtClean="0">
                <a:sym typeface="Wingdings" pitchFamily="2" charset="2"/>
              </a:rPr>
              <a:t>zijn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bekend</a:t>
            </a:r>
            <a:r>
              <a:rPr lang="en-US" baseline="0" dirty="0" smtClean="0">
                <a:sym typeface="Wingdings" pitchFamily="2" charset="2"/>
              </a:rPr>
              <a:t> met </a:t>
            </a:r>
            <a:r>
              <a:rPr lang="en-US" baseline="0" dirty="0" err="1" smtClean="0">
                <a:sym typeface="Wingdings" pitchFamily="2" charset="2"/>
              </a:rPr>
              <a:t>deze</a:t>
            </a:r>
            <a:r>
              <a:rPr lang="en-US" baseline="0" dirty="0" smtClean="0">
                <a:sym typeface="Wingdings" pitchFamily="2" charset="2"/>
              </a:rPr>
              <a:t> loop!</a:t>
            </a:r>
            <a:endParaRPr lang="en-US" dirty="0" smtClean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A620C2-7A28-4444-A1D0-C624B9AFDD98}" type="slidenum">
              <a:rPr lang="nl-NL" smtClean="0"/>
              <a:pPr>
                <a:defRPr/>
              </a:pPr>
              <a:t>50</a:t>
            </a:fld>
            <a:endParaRPr lang="nl-NL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Content, </a:t>
            </a:r>
            <a:r>
              <a:rPr lang="en-US" dirty="0" err="1" smtClean="0"/>
              <a:t>welk</a:t>
            </a:r>
            <a:r>
              <a:rPr lang="en-US" baseline="0" dirty="0" smtClean="0"/>
              <a:t> type?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Eigen importer:</a:t>
            </a:r>
          </a:p>
          <a:p>
            <a:r>
              <a:rPr lang="en-US" baseline="0" dirty="0" smtClean="0"/>
              <a:t>3D level </a:t>
            </a:r>
            <a:r>
              <a:rPr lang="en-US" baseline="0" dirty="0" err="1" smtClean="0"/>
              <a:t>genereren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adhv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textfile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3D level </a:t>
            </a:r>
            <a:r>
              <a:rPr lang="en-US" baseline="0" dirty="0" err="1" smtClean="0"/>
              <a:t>genereren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adhv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headmap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Content DOM (repository)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Processor:</a:t>
            </a:r>
          </a:p>
          <a:p>
            <a:r>
              <a:rPr lang="en-US" baseline="0" dirty="0" smtClean="0"/>
              <a:t>Y = up,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Z (3DSMAX)</a:t>
            </a:r>
          </a:p>
          <a:p>
            <a:r>
              <a:rPr lang="en-US" baseline="0" dirty="0" err="1" smtClean="0"/>
              <a:t>Greyscale</a:t>
            </a:r>
            <a:endParaRPr lang="en-US" baseline="0" dirty="0" smtClean="0"/>
          </a:p>
          <a:p>
            <a:r>
              <a:rPr lang="en-US" baseline="0" dirty="0" err="1" smtClean="0"/>
              <a:t>Centreren</a:t>
            </a:r>
            <a:endParaRPr lang="en-US" baseline="0" dirty="0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baseline="0" dirty="0" err="1" smtClean="0"/>
              <a:t>Voeding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het extended framework</a:t>
            </a:r>
          </a:p>
          <a:p>
            <a:endParaRPr lang="en-US" dirty="0" smtClean="0"/>
          </a:p>
          <a:p>
            <a:r>
              <a:rPr lang="en-US" dirty="0" err="1" smtClean="0"/>
              <a:t>Laagste</a:t>
            </a:r>
            <a:r>
              <a:rPr lang="en-US" dirty="0" smtClean="0"/>
              <a:t> </a:t>
            </a:r>
            <a:r>
              <a:rPr lang="en-US" dirty="0" err="1" smtClean="0"/>
              <a:t>laag</a:t>
            </a:r>
            <a:r>
              <a:rPr lang="en-US" dirty="0" smtClean="0"/>
              <a:t> in XNA</a:t>
            </a:r>
          </a:p>
          <a:p>
            <a:endParaRPr lang="en-US" dirty="0" smtClean="0"/>
          </a:p>
          <a:p>
            <a:r>
              <a:rPr lang="en-US" dirty="0" smtClean="0"/>
              <a:t>Helpers</a:t>
            </a:r>
          </a:p>
          <a:p>
            <a:endParaRPr lang="en-US" dirty="0" smtClean="0"/>
          </a:p>
          <a:p>
            <a:r>
              <a:rPr lang="en-US" dirty="0" err="1" smtClean="0"/>
              <a:t>Emulatie</a:t>
            </a:r>
            <a:r>
              <a:rPr lang="en-US" dirty="0" smtClean="0"/>
              <a:t> (Storage</a:t>
            </a:r>
            <a:r>
              <a:rPr lang="en-US" baseline="0" dirty="0" smtClean="0"/>
              <a:t> &amp; Network)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Nintendo</a:t>
            </a:r>
          </a:p>
          <a:p>
            <a:r>
              <a:rPr lang="en-US" baseline="0" dirty="0" smtClean="0"/>
              <a:t>Released 2006</a:t>
            </a:r>
          </a:p>
          <a:p>
            <a:r>
              <a:rPr lang="en-US" baseline="0" dirty="0" err="1" smtClean="0"/>
              <a:t>Geen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resoluties</a:t>
            </a:r>
            <a:endParaRPr lang="en-US" baseline="0" dirty="0" smtClean="0"/>
          </a:p>
          <a:p>
            <a:r>
              <a:rPr lang="en-US" baseline="0" dirty="0" err="1" smtClean="0"/>
              <a:t>Wel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wiimote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A620C2-7A28-4444-A1D0-C624B9AFDD98}" type="slidenum">
              <a:rPr lang="nl-NL" smtClean="0"/>
              <a:pPr>
                <a:defRPr/>
              </a:pPr>
              <a:t>62</a:t>
            </a:fld>
            <a:endParaRPr lang="nl-NL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Hoe </a:t>
            </a:r>
            <a:r>
              <a:rPr lang="en-US" dirty="0" err="1" smtClean="0"/>
              <a:t>werkt</a:t>
            </a:r>
            <a:r>
              <a:rPr lang="en-US" baseline="0" dirty="0" smtClean="0"/>
              <a:t> de accelerometer</a:t>
            </a:r>
          </a:p>
          <a:p>
            <a:pPr>
              <a:buFontTx/>
              <a:buChar char="-"/>
            </a:pPr>
            <a:r>
              <a:rPr lang="en-US" baseline="0" dirty="0" smtClean="0"/>
              <a:t>X, Y en Z meting. </a:t>
            </a:r>
          </a:p>
          <a:p>
            <a:pPr>
              <a:buFontTx/>
              <a:buChar char="-"/>
            </a:pPr>
            <a:r>
              <a:rPr lang="en-US" baseline="0" dirty="0" err="1" smtClean="0"/>
              <a:t>Genormaliseerd</a:t>
            </a:r>
            <a:r>
              <a:rPr lang="en-US" baseline="0" dirty="0" smtClean="0"/>
              <a:t> op 1G. </a:t>
            </a:r>
            <a:r>
              <a:rPr lang="en-US" baseline="0" dirty="0" err="1" smtClean="0"/>
              <a:t>Maximale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uitslag</a:t>
            </a:r>
            <a:r>
              <a:rPr lang="en-US" baseline="0" dirty="0" smtClean="0"/>
              <a:t> van +- 3 G</a:t>
            </a:r>
          </a:p>
          <a:p>
            <a:pPr>
              <a:buFontTx/>
              <a:buChar char="-"/>
            </a:pPr>
            <a:r>
              <a:rPr lang="en-US" baseline="0" dirty="0" err="1" smtClean="0"/>
              <a:t>Wat</a:t>
            </a:r>
            <a:r>
              <a:rPr lang="en-US" baseline="0" dirty="0" smtClean="0"/>
              <a:t> meet je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je hem </a:t>
            </a:r>
            <a:r>
              <a:rPr lang="en-US" baseline="0" dirty="0" err="1" smtClean="0"/>
              <a:t>recht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houdt</a:t>
            </a:r>
            <a:r>
              <a:rPr lang="en-US" baseline="0" dirty="0" smtClean="0"/>
              <a:t>, op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 kop </a:t>
            </a:r>
            <a:r>
              <a:rPr lang="en-US" baseline="0" dirty="0" err="1" smtClean="0"/>
              <a:t>houdt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beweegt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A620C2-7A28-4444-A1D0-C624B9AFDD98}" type="slidenum">
              <a:rPr lang="nl-NL" smtClean="0"/>
              <a:pPr>
                <a:defRPr/>
              </a:pPr>
              <a:t>64</a:t>
            </a:fld>
            <a:endParaRPr lang="nl-NL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Krachten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meten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nuttig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Maar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preciese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positie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moeilijk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bepalen</a:t>
            </a:r>
            <a:r>
              <a:rPr lang="en-US" baseline="0" dirty="0" smtClean="0"/>
              <a:t>.</a:t>
            </a:r>
          </a:p>
          <a:p>
            <a:r>
              <a:rPr lang="en-US" dirty="0" err="1" smtClean="0"/>
              <a:t>Daarom</a:t>
            </a:r>
            <a:r>
              <a:rPr lang="en-US" dirty="0" smtClean="0"/>
              <a:t> IR-Camera: </a:t>
            </a:r>
          </a:p>
          <a:p>
            <a:pPr>
              <a:buFontTx/>
              <a:buChar char="-"/>
            </a:pPr>
            <a:r>
              <a:rPr lang="en-US" dirty="0" err="1" smtClean="0"/>
              <a:t>Samenwerking</a:t>
            </a:r>
            <a:r>
              <a:rPr lang="en-US" dirty="0" smtClean="0"/>
              <a:t> met LED balk</a:t>
            </a:r>
          </a:p>
          <a:p>
            <a:pPr>
              <a:buFontTx/>
              <a:buChar char="-"/>
            </a:pPr>
            <a:r>
              <a:rPr lang="en-US" dirty="0" smtClean="0"/>
              <a:t> 2 led </a:t>
            </a:r>
            <a:r>
              <a:rPr lang="en-US" dirty="0" err="1" smtClean="0"/>
              <a:t>puntjes</a:t>
            </a:r>
            <a:r>
              <a:rPr lang="en-US" dirty="0" smtClean="0"/>
              <a:t> (sensor </a:t>
            </a:r>
            <a:r>
              <a:rPr lang="en-US" dirty="0" err="1" smtClean="0"/>
              <a:t>kan</a:t>
            </a:r>
            <a:r>
              <a:rPr lang="en-US" dirty="0" smtClean="0"/>
              <a:t> 4 </a:t>
            </a:r>
            <a:r>
              <a:rPr lang="en-US" dirty="0" err="1" smtClean="0"/>
              <a:t>aan</a:t>
            </a:r>
            <a:r>
              <a:rPr lang="en-US" dirty="0" smtClean="0"/>
              <a:t>)</a:t>
            </a:r>
          </a:p>
          <a:p>
            <a:pPr>
              <a:buFontTx/>
              <a:buChar char="-"/>
            </a:pPr>
            <a:r>
              <a:rPr lang="en-US" dirty="0" smtClean="0"/>
              <a:t>Meting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positie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wiimote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inclusief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draaihoek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A620C2-7A28-4444-A1D0-C624B9AFDD98}" type="slidenum">
              <a:rPr lang="nl-NL" smtClean="0"/>
              <a:pPr>
                <a:defRPr/>
              </a:pPr>
              <a:t>69</a:t>
            </a:fld>
            <a:endParaRPr lang="nl-NL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 2 </a:t>
            </a:r>
            <a:r>
              <a:rPr lang="en-US" dirty="0" err="1" smtClean="0"/>
              <a:t>punten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positie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hoek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bepalen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+ </a:t>
            </a:r>
            <a:r>
              <a:rPr lang="en-US" baseline="0" dirty="0" err="1" smtClean="0"/>
              <a:t>bewegingen</a:t>
            </a:r>
            <a:r>
              <a:rPr lang="en-US" baseline="0" dirty="0" smtClean="0"/>
              <a:t> van of </a:t>
            </a:r>
            <a:r>
              <a:rPr lang="en-US" baseline="0" dirty="0" err="1" smtClean="0"/>
              <a:t>naar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sensorbar</a:t>
            </a:r>
            <a:r>
              <a:rPr lang="en-US" baseline="0" dirty="0" smtClean="0"/>
              <a:t> door </a:t>
            </a:r>
            <a:r>
              <a:rPr lang="en-US" baseline="0" dirty="0" err="1" smtClean="0"/>
              <a:t>wijzigen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afstand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punten</a:t>
            </a:r>
            <a:r>
              <a:rPr lang="en-US" baseline="0" dirty="0" smtClean="0"/>
              <a:t> tot </a:t>
            </a:r>
            <a:r>
              <a:rPr lang="en-US" baseline="0" dirty="0" err="1" smtClean="0"/>
              <a:t>elkaar</a:t>
            </a:r>
            <a:r>
              <a:rPr lang="en-US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A620C2-7A28-4444-A1D0-C624B9AFDD98}" type="slidenum">
              <a:rPr lang="nl-NL" smtClean="0"/>
              <a:pPr>
                <a:defRPr/>
              </a:pPr>
              <a:t>70</a:t>
            </a:fld>
            <a:endParaRPr lang="nl-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lvl="1" indent="-228600" eaLnBrk="1" hangingPunct="1">
              <a:buFont typeface="+mj-lt"/>
              <a:buNone/>
            </a:pPr>
            <a:r>
              <a:rPr lang="en-US" dirty="0" smtClean="0"/>
              <a:t>William </a:t>
            </a:r>
            <a:r>
              <a:rPr lang="en-US" dirty="0" err="1" smtClean="0"/>
              <a:t>Higinbotham</a:t>
            </a:r>
            <a:r>
              <a:rPr lang="en-US" dirty="0" smtClean="0"/>
              <a:t>, Physicist</a:t>
            </a:r>
            <a:r>
              <a:rPr lang="en-US" baseline="0" dirty="0" smtClean="0"/>
              <a:t> at Brookhaven lab</a:t>
            </a:r>
          </a:p>
          <a:p>
            <a:pPr marL="228600" lvl="1" indent="-228600" eaLnBrk="1" hangingPunct="1">
              <a:buFont typeface="+mj-lt"/>
              <a:buNone/>
            </a:pPr>
            <a:endParaRPr lang="en-US" baseline="0" dirty="0" smtClean="0"/>
          </a:p>
          <a:p>
            <a:pPr marL="228600" lvl="1" indent="-228600" eaLnBrk="1" hangingPunct="1">
              <a:buFont typeface="+mj-lt"/>
              <a:buNone/>
            </a:pPr>
            <a:r>
              <a:rPr lang="en-US" dirty="0" smtClean="0"/>
              <a:t>Born 	October 25, 1910</a:t>
            </a:r>
          </a:p>
          <a:p>
            <a:pPr marL="228600" lvl="1" indent="-228600" eaLnBrk="1" hangingPunct="1">
              <a:buFont typeface="+mj-lt"/>
              <a:buNone/>
            </a:pPr>
            <a:r>
              <a:rPr lang="en-US" dirty="0" smtClean="0"/>
              <a:t>Died 	November 10, 1994</a:t>
            </a:r>
          </a:p>
          <a:p>
            <a:pPr marL="228600" lvl="1" indent="-228600" eaLnBrk="1" hangingPunct="1">
              <a:buFont typeface="+mj-lt"/>
              <a:buNone/>
            </a:pPr>
            <a:endParaRPr lang="en-US" dirty="0" smtClean="0"/>
          </a:p>
          <a:p>
            <a:pPr marL="228600" lvl="1" indent="-228600" eaLnBrk="1" hangingPunct="1">
              <a:buFont typeface="+mj-lt"/>
              <a:buNone/>
            </a:pPr>
            <a:r>
              <a:rPr lang="en-US" dirty="0" smtClean="0"/>
              <a:t>Famous for creating Tennis for Two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6</a:t>
            </a:fld>
            <a:endParaRPr lang="nl-NL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Communicatie</a:t>
            </a:r>
            <a:r>
              <a:rPr lang="en-US" baseline="0" dirty="0" smtClean="0"/>
              <a:t> met </a:t>
            </a:r>
            <a:r>
              <a:rPr lang="en-US" baseline="0" dirty="0" err="1" smtClean="0"/>
              <a:t>Wii</a:t>
            </a:r>
            <a:r>
              <a:rPr lang="en-US" baseline="0" dirty="0" smtClean="0"/>
              <a:t> via </a:t>
            </a:r>
            <a:r>
              <a:rPr lang="en-US" baseline="0" dirty="0" err="1" smtClean="0"/>
              <a:t>bluetooth</a:t>
            </a:r>
            <a:endParaRPr lang="en-US" baseline="0" dirty="0" smtClean="0"/>
          </a:p>
          <a:p>
            <a:r>
              <a:rPr lang="en-US" dirty="0" smtClean="0"/>
              <a:t>Chipset </a:t>
            </a:r>
            <a:r>
              <a:rPr lang="en-US" dirty="0" err="1" smtClean="0"/>
              <a:t>ook</a:t>
            </a:r>
            <a:r>
              <a:rPr lang="en-US" dirty="0" smtClean="0"/>
              <a:t> </a:t>
            </a:r>
            <a:r>
              <a:rPr lang="en-US" dirty="0" err="1" smtClean="0"/>
              <a:t>gebruikt</a:t>
            </a:r>
            <a:r>
              <a:rPr lang="en-US" dirty="0" smtClean="0"/>
              <a:t>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muis</a:t>
            </a:r>
            <a:r>
              <a:rPr lang="en-US" dirty="0" smtClean="0"/>
              <a:t> en </a:t>
            </a:r>
            <a:r>
              <a:rPr lang="en-US" dirty="0" err="1" smtClean="0"/>
              <a:t>toetsenbord</a:t>
            </a:r>
            <a:endParaRPr lang="en-US" dirty="0" smtClean="0"/>
          </a:p>
          <a:p>
            <a:r>
              <a:rPr lang="en-US" dirty="0" err="1" smtClean="0"/>
              <a:t>Manifesteert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HID device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A620C2-7A28-4444-A1D0-C624B9AFDD98}" type="slidenum">
              <a:rPr lang="nl-NL" smtClean="0"/>
              <a:pPr>
                <a:defRPr/>
              </a:pPr>
              <a:t>71</a:t>
            </a:fld>
            <a:endParaRPr lang="nl-NL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Goede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combinatie</a:t>
            </a:r>
            <a:r>
              <a:rPr lang="en-US" baseline="0" dirty="0" smtClean="0"/>
              <a:t> OS, Bluetooth hardware en Bluetooth stack en </a:t>
            </a:r>
            <a:r>
              <a:rPr lang="en-US" baseline="0" dirty="0" err="1" smtClean="0"/>
              <a:t>connecten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maar</a:t>
            </a:r>
            <a:endParaRPr lang="en-US" baseline="0" dirty="0" smtClean="0"/>
          </a:p>
          <a:p>
            <a:r>
              <a:rPr lang="en-US" baseline="0" dirty="0" err="1" smtClean="0"/>
              <a:t>Wiimote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gezien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</a:t>
            </a:r>
            <a:r>
              <a:rPr lang="en-US" baseline="0" dirty="0" smtClean="0"/>
              <a:t> HID Game device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A620C2-7A28-4444-A1D0-C624B9AFDD98}" type="slidenum">
              <a:rPr lang="nl-NL" smtClean="0"/>
              <a:pPr>
                <a:defRPr/>
              </a:pPr>
              <a:t>72</a:t>
            </a:fld>
            <a:endParaRPr lang="nl-NL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Connectie</a:t>
            </a:r>
            <a:r>
              <a:rPr lang="en-US" dirty="0" smtClean="0"/>
              <a:t> met PC </a:t>
            </a:r>
            <a:r>
              <a:rPr lang="en-US" dirty="0" err="1" smtClean="0"/>
              <a:t>gelegd</a:t>
            </a:r>
            <a:r>
              <a:rPr lang="en-US" dirty="0" smtClean="0"/>
              <a:t>. En nu </a:t>
            </a:r>
            <a:r>
              <a:rPr lang="en-US" dirty="0" err="1" smtClean="0"/>
              <a:t>nog</a:t>
            </a:r>
            <a:r>
              <a:rPr lang="en-US" dirty="0" smtClean="0"/>
              <a:t> </a:t>
            </a:r>
            <a:r>
              <a:rPr lang="en-US" dirty="0" err="1" smtClean="0"/>
              <a:t>communicere</a:t>
            </a:r>
            <a:endParaRPr lang="en-US" dirty="0" smtClean="0"/>
          </a:p>
          <a:p>
            <a:r>
              <a:rPr lang="en-US" dirty="0" err="1" smtClean="0"/>
              <a:t>Veel</a:t>
            </a:r>
            <a:r>
              <a:rPr lang="en-US" baseline="0" dirty="0" smtClean="0"/>
              <a:t> libraries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allerlei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toepassingen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talen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="1" baseline="0" dirty="0" err="1" smtClean="0"/>
              <a:t>WiimoteLib</a:t>
            </a:r>
            <a:r>
              <a:rPr lang="en-US" b="0" baseline="0" dirty="0" smtClean="0"/>
              <a:t> perfect </a:t>
            </a:r>
            <a:r>
              <a:rPr lang="en-US" b="0" baseline="0" dirty="0" err="1" smtClean="0"/>
              <a:t>voor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.Net</a:t>
            </a:r>
            <a:r>
              <a:rPr lang="en-US" b="0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A620C2-7A28-4444-A1D0-C624B9AFDD98}" type="slidenum">
              <a:rPr lang="nl-NL" smtClean="0"/>
              <a:pPr>
                <a:defRPr/>
              </a:pPr>
              <a:t>73</a:t>
            </a:fld>
            <a:endParaRPr lang="nl-NL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A620C2-7A28-4444-A1D0-C624B9AFDD98}" type="slidenum">
              <a:rPr lang="nl-NL" smtClean="0"/>
              <a:pPr>
                <a:defRPr/>
              </a:pPr>
              <a:t>74</a:t>
            </a:fld>
            <a:endParaRPr lang="nl-NL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A620C2-7A28-4444-A1D0-C624B9AFDD98}" type="slidenum">
              <a:rPr lang="nl-NL" smtClean="0"/>
              <a:pPr>
                <a:defRPr/>
              </a:pPr>
              <a:t>75</a:t>
            </a:fld>
            <a:endParaRPr lang="nl-NL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A620C2-7A28-4444-A1D0-C624B9AFDD98}" type="slidenum">
              <a:rPr lang="nl-NL" smtClean="0"/>
              <a:pPr>
                <a:defRPr/>
              </a:pPr>
              <a:t>76</a:t>
            </a:fld>
            <a:endParaRPr lang="nl-NL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A620C2-7A28-4444-A1D0-C624B9AFDD98}" type="slidenum">
              <a:rPr lang="nl-NL" smtClean="0"/>
              <a:pPr>
                <a:defRPr/>
              </a:pPr>
              <a:t>77</a:t>
            </a:fld>
            <a:endParaRPr lang="nl-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Brookhaven lab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oscilloscope</a:t>
            </a: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7</a:t>
            </a:fld>
            <a:endParaRPr lang="nl-N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/>
            <a:r>
              <a:rPr lang="en-US" b="0" dirty="0" smtClean="0"/>
              <a:t>Release date: October 18, 1958</a:t>
            </a:r>
          </a:p>
          <a:p>
            <a:pPr marL="0" lvl="1" eaLnBrk="1" hangingPunct="1"/>
            <a:endParaRPr lang="en-US" b="0" dirty="0" smtClean="0"/>
          </a:p>
          <a:p>
            <a:pPr marL="0" lvl="1" eaLnBrk="1" hangingPunct="1"/>
            <a:r>
              <a:rPr lang="en-US" b="0" dirty="0" smtClean="0"/>
              <a:t>Platform:</a:t>
            </a:r>
            <a:r>
              <a:rPr lang="en-US" b="0" baseline="0" dirty="0" smtClean="0"/>
              <a:t> Analog computer / Oscilloscope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8</a:t>
            </a:fld>
            <a:endParaRPr lang="nl-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/>
            <a:r>
              <a:rPr lang="en-US" dirty="0" smtClean="0"/>
              <a:t>First worldwide game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9</a:t>
            </a:fld>
            <a:endParaRPr lang="nl-N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eaLnBrk="1" hangingPunct="1"/>
            <a:r>
              <a:rPr lang="en-US" dirty="0" smtClean="0"/>
              <a:t>First arcade</a:t>
            </a:r>
            <a:r>
              <a:rPr lang="en-US" baseline="0" dirty="0" smtClean="0"/>
              <a:t> machine</a:t>
            </a:r>
          </a:p>
          <a:p>
            <a:pPr marL="0" lvl="1" eaLnBrk="1" hangingPunct="1"/>
            <a:endParaRPr lang="en-US" baseline="0" dirty="0" smtClean="0"/>
          </a:p>
          <a:p>
            <a:pPr marL="0" lvl="1" eaLnBrk="1" hangingPunct="1"/>
            <a:r>
              <a:rPr lang="en-US" baseline="0" dirty="0" err="1" smtClean="0"/>
              <a:t>Homecomputers</a:t>
            </a:r>
            <a:r>
              <a:rPr lang="en-US" baseline="0" dirty="0" smtClean="0"/>
              <a:t> where rare because they where to expensive</a:t>
            </a:r>
          </a:p>
          <a:p>
            <a:pPr marL="0" lvl="1" eaLnBrk="1" hangingPunct="1"/>
            <a:endParaRPr lang="en-US" baseline="0" dirty="0" smtClean="0"/>
          </a:p>
          <a:p>
            <a:pPr marL="0" lvl="1" eaLnBrk="1" hangingPunct="1"/>
            <a:r>
              <a:rPr lang="en-US" baseline="0" dirty="0" smtClean="0"/>
              <a:t>This hardware costs: $20,000</a:t>
            </a:r>
          </a:p>
          <a:p>
            <a:pPr marL="0" lvl="1" eaLnBrk="1" hangingPunct="1"/>
            <a:endParaRPr lang="en-US" baseline="0" dirty="0" smtClean="0"/>
          </a:p>
          <a:p>
            <a:pPr marL="0" lvl="1" eaLnBrk="1" hangingPunct="1"/>
            <a:r>
              <a:rPr lang="en-US" baseline="0" dirty="0" smtClean="0"/>
              <a:t>One game costs: </a:t>
            </a:r>
            <a:r>
              <a:rPr lang="en-US" baseline="0" dirty="0" smtClean="0"/>
              <a:t>$0.10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E002D3-5B28-4DF5-8A72-921FEA0C0757}" type="slidenum">
              <a:rPr lang="nl-NL" smtClean="0"/>
              <a:pPr>
                <a:defRPr/>
              </a:pPr>
              <a:t>10</a:t>
            </a:fld>
            <a:endParaRPr 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1BED92-EEF4-4034-81B6-9F35DF6D9A8B}" type="datetimeFigureOut">
              <a:rPr lang="nl-NL"/>
              <a:pPr>
                <a:defRPr/>
              </a:pPr>
              <a:t>11/25/08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1DA013-E3B2-4A25-94C4-99554F32FF5F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A1807A-7E9F-42AD-A926-5425C1ED94CD}" type="datetimeFigureOut">
              <a:rPr lang="nl-NL"/>
              <a:pPr>
                <a:defRPr/>
              </a:pPr>
              <a:t>11/25/08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AEE0B4-344B-4DAE-B540-6452D502DFE0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20B34-C3C6-414B-88B6-D21B9A49FFEF}" type="datetimeFigureOut">
              <a:rPr lang="nl-NL"/>
              <a:pPr>
                <a:defRPr/>
              </a:pPr>
              <a:t>11/25/08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347780-6B81-430A-9B56-7C0F940EF99E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8410EA-E1D0-4E7F-9E72-1A2C3AC5F8FD}" type="datetimeFigureOut">
              <a:rPr lang="nl-NL"/>
              <a:pPr>
                <a:defRPr/>
              </a:pPr>
              <a:t>11/25/08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A52372-3C8A-4443-9766-320A0DB29409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988B0C-54BC-4A2A-A359-393AC7894A68}" type="datetimeFigureOut">
              <a:rPr lang="nl-NL"/>
              <a:pPr>
                <a:defRPr/>
              </a:pPr>
              <a:t>11/25/08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F5272-2195-4A7B-86E2-E892C46385B8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3E8DBF-B4E4-4A02-9359-E2C0F06A3A4E}" type="datetimeFigureOut">
              <a:rPr lang="nl-NL"/>
              <a:pPr>
                <a:defRPr/>
              </a:pPr>
              <a:t>11/25/08</a:t>
            </a:fld>
            <a:endParaRPr lang="nl-N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E86157-1747-4508-91DB-A4F617BACBF5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9B4A32-FBAD-4585-B29F-B3E312AF08BF}" type="datetimeFigureOut">
              <a:rPr lang="nl-NL"/>
              <a:pPr>
                <a:defRPr/>
              </a:pPr>
              <a:t>11/25/08</a:t>
            </a:fld>
            <a:endParaRPr lang="nl-NL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01CBF9-3566-44DF-92B2-606B293CAE06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8E4D9E-42A1-4B37-AA96-94BCEEC02B6C}" type="datetimeFigureOut">
              <a:rPr lang="nl-NL"/>
              <a:pPr>
                <a:defRPr/>
              </a:pPr>
              <a:t>11/25/08</a:t>
            </a:fld>
            <a:endParaRPr lang="nl-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44870E-7C17-4136-BE18-24D3821E15F9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5D131C-CBFB-4CE2-9651-0E6AB77B4943}" type="datetimeFigureOut">
              <a:rPr lang="nl-NL"/>
              <a:pPr>
                <a:defRPr/>
              </a:pPr>
              <a:t>11/25/08</a:t>
            </a:fld>
            <a:endParaRPr lang="nl-NL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93474B-A836-46D0-BCFF-0514276FBD25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0957B8-5AB0-4E8E-9883-593B70962B91}" type="datetimeFigureOut">
              <a:rPr lang="nl-NL"/>
              <a:pPr>
                <a:defRPr/>
              </a:pPr>
              <a:t>11/25/08</a:t>
            </a:fld>
            <a:endParaRPr lang="nl-N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882149-7616-4790-948E-E9B4B9602C75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A01AE-1958-406D-8441-758C60D4FD15}" type="datetimeFigureOut">
              <a:rPr lang="nl-NL"/>
              <a:pPr>
                <a:defRPr/>
              </a:pPr>
              <a:t>11/25/08</a:t>
            </a:fld>
            <a:endParaRPr lang="nl-N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77718-9593-4ED8-847C-FD977904BF69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994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nl-NL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43000"/>
            <a:ext cx="82296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52AA8CC-E3E0-454B-8FFD-A58D3946EC55}" type="datetimeFigureOut">
              <a:rPr lang="nl-NL"/>
              <a:pPr>
                <a:defRPr/>
              </a:pPr>
              <a:t>11/25/08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B835A10-2146-404A-9927-3E135109486D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ebuchet M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4" Type="http://schemas.openxmlformats.org/officeDocument/2006/relationships/image" Target="../media/image19.jpeg"/><Relationship Id="rId10" Type="http://schemas.openxmlformats.org/officeDocument/2006/relationships/image" Target="../media/image25.png"/><Relationship Id="rId5" Type="http://schemas.openxmlformats.org/officeDocument/2006/relationships/image" Target="../media/image20.jpe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9" Type="http://schemas.openxmlformats.org/officeDocument/2006/relationships/image" Target="../media/image24.jpeg"/><Relationship Id="rId3" Type="http://schemas.openxmlformats.org/officeDocument/2006/relationships/image" Target="../media/image18.png"/><Relationship Id="rId6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jpeg"/><Relationship Id="rId5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image" Target="../media/image33.jpe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jpeg"/><Relationship Id="rId5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1.png"/><Relationship Id="rId5" Type="http://schemas.openxmlformats.org/officeDocument/2006/relationships/image" Target="../media/image32.jpe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jpeg"/><Relationship Id="rId6" Type="http://schemas.openxmlformats.org/officeDocument/2006/relationships/image" Target="../media/image33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4" Type="http://schemas.openxmlformats.org/officeDocument/2006/relationships/image" Target="../media/image31.png"/><Relationship Id="rId5" Type="http://schemas.openxmlformats.org/officeDocument/2006/relationships/image" Target="../media/image32.jpe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jpeg"/><Relationship Id="rId6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diagramQuickStyle" Target="../diagrams/quickStyle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5" Type="http://schemas.openxmlformats.org/officeDocument/2006/relationships/diagramColors" Target="../diagrams/colors1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4" Type="http://schemas.openxmlformats.org/officeDocument/2006/relationships/image" Target="../media/image42.png"/><Relationship Id="rId10" Type="http://schemas.openxmlformats.org/officeDocument/2006/relationships/image" Target="../media/image48.png"/><Relationship Id="rId5" Type="http://schemas.openxmlformats.org/officeDocument/2006/relationships/image" Target="../media/image43.png"/><Relationship Id="rId7" Type="http://schemas.openxmlformats.org/officeDocument/2006/relationships/image" Target="../media/image45.png"/><Relationship Id="rId11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9" Type="http://schemas.openxmlformats.org/officeDocument/2006/relationships/image" Target="../media/image47.png"/><Relationship Id="rId3" Type="http://schemas.openxmlformats.org/officeDocument/2006/relationships/image" Target="../media/image41.png"/><Relationship Id="rId6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4" Type="http://schemas.openxmlformats.org/officeDocument/2006/relationships/image" Target="../media/image45.png"/><Relationship Id="rId10" Type="http://schemas.openxmlformats.org/officeDocument/2006/relationships/image" Target="../media/image42.png"/><Relationship Id="rId5" Type="http://schemas.openxmlformats.org/officeDocument/2006/relationships/image" Target="../media/image46.png"/><Relationship Id="rId7" Type="http://schemas.openxmlformats.org/officeDocument/2006/relationships/image" Target="../media/image48.png"/><Relationship Id="rId11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9" Type="http://schemas.openxmlformats.org/officeDocument/2006/relationships/image" Target="../media/image41.png"/><Relationship Id="rId3" Type="http://schemas.openxmlformats.org/officeDocument/2006/relationships/image" Target="../media/image44.png"/><Relationship Id="rId6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www.ziggyware.com/weblinks.php?cat_id=7&amp;weblink_id=3187" TargetMode="External"/><Relationship Id="rId5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4" Type="http://schemas.openxmlformats.org/officeDocument/2006/relationships/image" Target="../media/image45.png"/><Relationship Id="rId10" Type="http://schemas.openxmlformats.org/officeDocument/2006/relationships/image" Target="../media/image48.png"/><Relationship Id="rId5" Type="http://schemas.openxmlformats.org/officeDocument/2006/relationships/image" Target="../media/image41.png"/><Relationship Id="rId7" Type="http://schemas.openxmlformats.org/officeDocument/2006/relationships/image" Target="../media/image43.png"/><Relationship Id="rId11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9" Type="http://schemas.openxmlformats.org/officeDocument/2006/relationships/image" Target="../media/image47.png"/><Relationship Id="rId3" Type="http://schemas.openxmlformats.org/officeDocument/2006/relationships/image" Target="../media/image44.png"/><Relationship Id="rId6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4" Type="http://schemas.openxmlformats.org/officeDocument/2006/relationships/image" Target="../media/image46.png"/><Relationship Id="rId10" Type="http://schemas.openxmlformats.org/officeDocument/2006/relationships/image" Target="../media/image43.png"/><Relationship Id="rId5" Type="http://schemas.openxmlformats.org/officeDocument/2006/relationships/image" Target="../media/image47.png"/><Relationship Id="rId7" Type="http://schemas.openxmlformats.org/officeDocument/2006/relationships/image" Target="../media/image49.png"/><Relationship Id="rId11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9" Type="http://schemas.openxmlformats.org/officeDocument/2006/relationships/image" Target="../media/image42.png"/><Relationship Id="rId3" Type="http://schemas.openxmlformats.org/officeDocument/2006/relationships/image" Target="../media/image44.png"/><Relationship Id="rId6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4" Type="http://schemas.openxmlformats.org/officeDocument/2006/relationships/image" Target="../media/image41.png"/><Relationship Id="rId10" Type="http://schemas.openxmlformats.org/officeDocument/2006/relationships/image" Target="../media/image48.png"/><Relationship Id="rId5" Type="http://schemas.openxmlformats.org/officeDocument/2006/relationships/image" Target="../media/image42.png"/><Relationship Id="rId7" Type="http://schemas.openxmlformats.org/officeDocument/2006/relationships/image" Target="../media/image45.png"/><Relationship Id="rId11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9" Type="http://schemas.openxmlformats.org/officeDocument/2006/relationships/image" Target="../media/image47.png"/><Relationship Id="rId3" Type="http://schemas.openxmlformats.org/officeDocument/2006/relationships/image" Target="../media/image44.png"/><Relationship Id="rId6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3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5"/>
          <p:cNvSpPr txBox="1">
            <a:spLocks noChangeArrowheads="1"/>
          </p:cNvSpPr>
          <p:nvPr/>
        </p:nvSpPr>
        <p:spPr bwMode="auto">
          <a:xfrm>
            <a:off x="3276600" y="3500438"/>
            <a:ext cx="5867400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200" dirty="0">
                <a:solidFill>
                  <a:schemeClr val="bg1"/>
                </a:solidFill>
                <a:latin typeface="+mj-lt"/>
              </a:rPr>
              <a:t>Pieter </a:t>
            </a:r>
            <a:r>
              <a:rPr lang="en-US" sz="2200" dirty="0" err="1">
                <a:solidFill>
                  <a:schemeClr val="bg1"/>
                </a:solidFill>
                <a:latin typeface="+mj-lt"/>
              </a:rPr>
              <a:t>Joost</a:t>
            </a:r>
            <a:r>
              <a:rPr lang="en-US" sz="2200" dirty="0">
                <a:solidFill>
                  <a:schemeClr val="bg1"/>
                </a:solidFill>
                <a:latin typeface="+mj-lt"/>
              </a:rPr>
              <a:t> van de </a:t>
            </a:r>
            <a:r>
              <a:rPr lang="en-US" sz="2200" dirty="0" smtClean="0">
                <a:solidFill>
                  <a:schemeClr val="bg1"/>
                </a:solidFill>
                <a:latin typeface="+mj-lt"/>
              </a:rPr>
              <a:t>Sande</a:t>
            </a:r>
          </a:p>
          <a:p>
            <a:pPr algn="r">
              <a:spcBef>
                <a:spcPct val="50000"/>
              </a:spcBef>
            </a:pPr>
            <a:r>
              <a:rPr lang="en-US" sz="2200" dirty="0" smtClean="0">
                <a:solidFill>
                  <a:schemeClr val="bg1"/>
                </a:solidFill>
                <a:latin typeface="+mj-lt"/>
              </a:rPr>
              <a:t>sr. IT consultant &amp; speaker @ </a:t>
            </a:r>
            <a:r>
              <a:rPr lang="en-US" sz="2200" dirty="0" err="1" smtClean="0">
                <a:solidFill>
                  <a:schemeClr val="bg1"/>
                </a:solidFill>
                <a:latin typeface="+mj-lt"/>
              </a:rPr>
              <a:t>Sogyo</a:t>
            </a:r>
            <a:r>
              <a:rPr lang="en-US" sz="22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200" dirty="0">
                <a:solidFill>
                  <a:schemeClr val="bg1"/>
                </a:solidFill>
                <a:latin typeface="+mj-lt"/>
              </a:rPr>
            </a:br>
            <a:r>
              <a:rPr lang="en-US" sz="2200" dirty="0">
                <a:solidFill>
                  <a:schemeClr val="bg1"/>
                </a:solidFill>
                <a:latin typeface="+mj-lt"/>
              </a:rPr>
              <a:t>Microsoft Visual C# </a:t>
            </a:r>
            <a:r>
              <a:rPr lang="en-US" sz="2200" dirty="0" smtClean="0">
                <a:solidFill>
                  <a:schemeClr val="bg1"/>
                </a:solidFill>
                <a:latin typeface="+mj-lt"/>
              </a:rPr>
              <a:t>MVP</a:t>
            </a:r>
            <a:r>
              <a:rPr lang="en-US" sz="2200" dirty="0" smtClean="0">
                <a:solidFill>
                  <a:schemeClr val="bg1"/>
                </a:solidFill>
                <a:latin typeface="+mj-lt"/>
              </a:rPr>
              <a:t/>
            </a:r>
            <a:br>
              <a:rPr lang="en-US" sz="2200" dirty="0" smtClean="0">
                <a:solidFill>
                  <a:schemeClr val="bg1"/>
                </a:solidFill>
                <a:latin typeface="+mj-lt"/>
              </a:rPr>
            </a:br>
            <a:r>
              <a:rPr lang="en-US" sz="2200" dirty="0" err="1" smtClean="0">
                <a:solidFill>
                  <a:schemeClr val="bg1"/>
                </a:solidFill>
                <a:latin typeface="+mj-lt"/>
              </a:rPr>
              <a:t>boardmember</a:t>
            </a:r>
            <a:r>
              <a:rPr lang="en-US" sz="22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200" dirty="0" err="1" smtClean="0">
                <a:solidFill>
                  <a:schemeClr val="bg1"/>
                </a:solidFill>
                <a:latin typeface="+mj-lt"/>
              </a:rPr>
              <a:t>dotNed</a:t>
            </a:r>
            <a:r>
              <a:rPr lang="en-US" sz="22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200" dirty="0">
                <a:solidFill>
                  <a:schemeClr val="bg1"/>
                </a:solidFill>
                <a:latin typeface="+mj-lt"/>
              </a:rPr>
            </a:br>
            <a:r>
              <a:rPr lang="en-US" sz="22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200" dirty="0">
                <a:solidFill>
                  <a:schemeClr val="bg1"/>
                </a:solidFill>
                <a:latin typeface="+mj-lt"/>
              </a:rPr>
            </a:br>
            <a:r>
              <a:rPr lang="en-US" sz="2200" dirty="0" smtClean="0">
                <a:solidFill>
                  <a:schemeClr val="bg1"/>
                </a:solidFill>
                <a:latin typeface="+mj-lt"/>
              </a:rPr>
              <a:t>pjvdsande@sogyo.nl</a:t>
            </a:r>
            <a:br>
              <a:rPr lang="en-US" sz="2200" dirty="0" smtClean="0">
                <a:solidFill>
                  <a:schemeClr val="bg1"/>
                </a:solidFill>
                <a:latin typeface="+mj-lt"/>
              </a:rPr>
            </a:br>
            <a:r>
              <a:rPr lang="en-US" sz="2200" dirty="0" smtClean="0">
                <a:solidFill>
                  <a:schemeClr val="bg1"/>
                </a:solidFill>
                <a:latin typeface="+mj-lt"/>
              </a:rPr>
              <a:t>http://born2code.net</a:t>
            </a:r>
            <a:endParaRPr lang="en-US" sz="2200" dirty="0" smtClean="0">
              <a:solidFill>
                <a:schemeClr val="bg1"/>
              </a:solidFill>
              <a:latin typeface="+mj-lt"/>
            </a:endParaRPr>
          </a:p>
          <a:p>
            <a:pPr algn="r">
              <a:spcBef>
                <a:spcPct val="50000"/>
              </a:spcBef>
            </a:pPr>
            <a:r>
              <a:rPr lang="en-US" sz="2200" dirty="0" smtClean="0">
                <a:solidFill>
                  <a:schemeClr val="bg1"/>
                </a:solidFill>
                <a:latin typeface="+mj-lt"/>
              </a:rPr>
              <a:t>26 November </a:t>
            </a:r>
            <a:r>
              <a:rPr lang="en-US" sz="2200" dirty="0" smtClean="0">
                <a:solidFill>
                  <a:schemeClr val="bg1"/>
                </a:solidFill>
                <a:latin typeface="+mj-lt"/>
              </a:rPr>
              <a:t>2008</a:t>
            </a:r>
            <a:endParaRPr lang="en-US" sz="2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363" name="Title 1"/>
          <p:cNvSpPr>
            <a:spLocks noGrp="1"/>
          </p:cNvSpPr>
          <p:nvPr>
            <p:ph type="title"/>
          </p:nvPr>
        </p:nvSpPr>
        <p:spPr>
          <a:xfrm>
            <a:off x="500063" y="2143125"/>
            <a:ext cx="8229600" cy="939800"/>
          </a:xfrm>
        </p:spPr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Microsoft’s XNA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</p:spTree>
  </p:cSld>
  <p:clrMapOvr>
    <a:masterClrMapping/>
  </p:clrMapOvr>
  <p:transition advTm="89061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The Galaxy Game, 1971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8926" y="1543067"/>
            <a:ext cx="3209925" cy="43148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Pong, 1972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4942" y="1446615"/>
            <a:ext cx="6167454" cy="46255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err="1" smtClean="0">
                <a:solidFill>
                  <a:srgbClr val="F2C160"/>
                </a:solidFill>
              </a:rPr>
              <a:t>Spaceinvader</a:t>
            </a:r>
            <a:r>
              <a:rPr lang="en-US" sz="4800" dirty="0" smtClean="0">
                <a:solidFill>
                  <a:srgbClr val="F2C160"/>
                </a:solidFill>
              </a:rPr>
              <a:t>, 1978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500206"/>
            <a:ext cx="6096000" cy="457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Commodore, 1982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2050" name="Picture 2" descr="http://www.madprops.org/euan/newspics/c64girl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00364" y="1428736"/>
            <a:ext cx="3436930" cy="48582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Super Mario Bros, 1985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7422" y="1571612"/>
            <a:ext cx="4429156" cy="35671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err="1" smtClean="0">
                <a:solidFill>
                  <a:srgbClr val="F2C160"/>
                </a:solidFill>
              </a:rPr>
              <a:t>Wolfenstein</a:t>
            </a:r>
            <a:r>
              <a:rPr lang="en-US" sz="4800" dirty="0" smtClean="0">
                <a:solidFill>
                  <a:srgbClr val="F2C160"/>
                </a:solidFill>
              </a:rPr>
              <a:t> 3D, 1992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524000"/>
            <a:ext cx="6096000" cy="381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Duke </a:t>
            </a:r>
            <a:r>
              <a:rPr lang="en-US" sz="4800" dirty="0" err="1" smtClean="0">
                <a:solidFill>
                  <a:srgbClr val="F2C160"/>
                </a:solidFill>
              </a:rPr>
              <a:t>Nukem</a:t>
            </a:r>
            <a:r>
              <a:rPr lang="en-US" sz="4800" dirty="0" smtClean="0">
                <a:solidFill>
                  <a:srgbClr val="F2C160"/>
                </a:solidFill>
              </a:rPr>
              <a:t> 3D, 1996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366855"/>
            <a:ext cx="6096000" cy="45624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Call of Duty 4, 2007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643050"/>
            <a:ext cx="6929486" cy="38811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GT5 prologue, 2008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5" name="Picture 4" descr="gran_turismo_5-13-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71600"/>
            <a:ext cx="8305800" cy="46720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Gaming today</a:t>
            </a:r>
            <a:endParaRPr lang="nl-NL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Trends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13175"/>
            <a:ext cx="8229600" cy="11430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446233"/>
            <a:ext cx="8229600" cy="4983163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From zero to hero</a:t>
            </a:r>
          </a:p>
          <a:p>
            <a:r>
              <a:rPr lang="en-US" dirty="0" smtClean="0"/>
              <a:t>Microsoft and gaming</a:t>
            </a:r>
          </a:p>
          <a:p>
            <a:r>
              <a:rPr lang="nl-NL" dirty="0" smtClean="0"/>
              <a:t>Live demo</a:t>
            </a:r>
          </a:p>
          <a:p>
            <a:r>
              <a:rPr lang="en-US" dirty="0" err="1" smtClean="0"/>
              <a:t>Wii</a:t>
            </a:r>
            <a:r>
              <a:rPr lang="en-US" dirty="0" smtClean="0"/>
              <a:t>-mote</a:t>
            </a:r>
          </a:p>
          <a:p>
            <a:r>
              <a:rPr lang="en-US" dirty="0" smtClean="0"/>
              <a:t>Live demo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 rot="21374285">
            <a:off x="5859678" y="3861039"/>
            <a:ext cx="2357454" cy="2309776"/>
            <a:chOff x="8829091" y="2731947"/>
            <a:chExt cx="2357454" cy="2309776"/>
          </a:xfrm>
        </p:grpSpPr>
        <p:pic>
          <p:nvPicPr>
            <p:cNvPr id="48130" name="Picture 2" descr="http://blogs.msdn.com/blogfiles/brada/WindowsLiveWriter/VisualStudio2ndLifeSpeakerSeriesSilverli_11E05/imag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21461197">
              <a:off x="9008646" y="2731947"/>
              <a:ext cx="1936732" cy="183721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27" name="TextBox 26"/>
            <p:cNvSpPr txBox="1"/>
            <p:nvPr/>
          </p:nvSpPr>
          <p:spPr>
            <a:xfrm rot="20679897">
              <a:off x="8829091" y="4395392"/>
              <a:ext cx="2357454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Second Life</a:t>
              </a:r>
            </a:p>
            <a:p>
              <a:r>
                <a:rPr lang="en-US" dirty="0" smtClean="0"/>
                <a:t>$5 million a month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143240" y="4572008"/>
            <a:ext cx="2071702" cy="1708052"/>
            <a:chOff x="6429388" y="1014334"/>
            <a:chExt cx="2071702" cy="1708052"/>
          </a:xfrm>
        </p:grpSpPr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 rot="1037066">
              <a:off x="6668130" y="1014334"/>
              <a:ext cx="1570378" cy="104309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26" name="TextBox 25"/>
            <p:cNvSpPr txBox="1"/>
            <p:nvPr/>
          </p:nvSpPr>
          <p:spPr>
            <a:xfrm>
              <a:off x="6429388" y="2076055"/>
              <a:ext cx="2071702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NL game </a:t>
              </a:r>
              <a:r>
                <a:rPr lang="en-US" dirty="0" err="1" smtClean="0"/>
                <a:t>industrie</a:t>
              </a:r>
              <a:r>
                <a:rPr lang="en-US" dirty="0" smtClean="0"/>
                <a:t> larger then film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 rot="20910727">
            <a:off x="528817" y="4330328"/>
            <a:ext cx="2071702" cy="1932216"/>
            <a:chOff x="6429388" y="928670"/>
            <a:chExt cx="2071702" cy="1932216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5"/>
            <a:stretch>
              <a:fillRect/>
            </a:stretch>
          </p:blipFill>
          <p:spPr bwMode="auto">
            <a:xfrm>
              <a:off x="6668130" y="928670"/>
              <a:ext cx="1570378" cy="121442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23" name="TextBox 22"/>
            <p:cNvSpPr txBox="1"/>
            <p:nvPr/>
          </p:nvSpPr>
          <p:spPr>
            <a:xfrm>
              <a:off x="6429388" y="2214555"/>
              <a:ext cx="2071702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NL game </a:t>
              </a:r>
              <a:r>
                <a:rPr lang="en-US" dirty="0" err="1" smtClean="0"/>
                <a:t>industrie</a:t>
              </a:r>
              <a:r>
                <a:rPr lang="en-US" dirty="0" smtClean="0"/>
                <a:t> larger then music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 rot="1189935">
            <a:off x="2479777" y="3285651"/>
            <a:ext cx="2071702" cy="1504585"/>
            <a:chOff x="818098" y="4143766"/>
            <a:chExt cx="2071702" cy="1504585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6"/>
            <a:stretch>
              <a:fillRect/>
            </a:stretch>
          </p:blipFill>
          <p:spPr bwMode="auto">
            <a:xfrm>
              <a:off x="1014603" y="4143766"/>
              <a:ext cx="1619235" cy="8654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9" name="TextBox 8"/>
            <p:cNvSpPr txBox="1"/>
            <p:nvPr/>
          </p:nvSpPr>
          <p:spPr>
            <a:xfrm>
              <a:off x="818098" y="5002020"/>
              <a:ext cx="2071702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NL Game </a:t>
              </a:r>
              <a:r>
                <a:rPr lang="en-US" dirty="0" err="1" smtClean="0"/>
                <a:t>industie</a:t>
              </a:r>
              <a:endParaRPr lang="en-US" dirty="0" smtClean="0"/>
            </a:p>
            <a:p>
              <a:r>
                <a:rPr lang="en-US" dirty="0" smtClean="0"/>
                <a:t>$ 1.47 milliard</a:t>
              </a:r>
              <a:endParaRPr lang="en-US" dirty="0"/>
            </a:p>
          </p:txBody>
        </p:sp>
      </p:grp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Facts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 rot="20910727">
            <a:off x="490473" y="1164528"/>
            <a:ext cx="2733673" cy="1831093"/>
            <a:chOff x="6115709" y="928670"/>
            <a:chExt cx="2733673" cy="1831093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643702" y="928670"/>
              <a:ext cx="1619235" cy="121442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4" name="TextBox 3"/>
            <p:cNvSpPr txBox="1"/>
            <p:nvPr/>
          </p:nvSpPr>
          <p:spPr>
            <a:xfrm>
              <a:off x="6115709" y="2113432"/>
              <a:ext cx="2733673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World of </a:t>
              </a:r>
              <a:r>
                <a:rPr lang="en-US" dirty="0" err="1" smtClean="0"/>
                <a:t>Warcraft</a:t>
              </a:r>
              <a:r>
                <a:rPr lang="en-US" dirty="0" smtClean="0"/>
                <a:t> [2007]</a:t>
              </a:r>
            </a:p>
            <a:p>
              <a:r>
                <a:rPr lang="en-US" dirty="0" smtClean="0"/>
                <a:t>$ 1.176 milliard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786182" y="1500174"/>
            <a:ext cx="2000264" cy="1714512"/>
            <a:chOff x="3500430" y="2080873"/>
            <a:chExt cx="2071702" cy="1775096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8"/>
            <a:stretch>
              <a:fillRect/>
            </a:stretch>
          </p:blipFill>
          <p:spPr bwMode="auto">
            <a:xfrm>
              <a:off x="3714744" y="2080873"/>
              <a:ext cx="1619235" cy="105316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7" name="TextBox 6"/>
            <p:cNvSpPr txBox="1"/>
            <p:nvPr/>
          </p:nvSpPr>
          <p:spPr>
            <a:xfrm>
              <a:off x="3500430" y="3186798"/>
              <a:ext cx="2071702" cy="66917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USA [2007]</a:t>
              </a:r>
            </a:p>
            <a:p>
              <a:r>
                <a:rPr lang="en-US" dirty="0" smtClean="0"/>
                <a:t>$ 17.9 </a:t>
              </a:r>
              <a:r>
                <a:rPr lang="en-US" dirty="0" err="1" smtClean="0"/>
                <a:t>miljard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 rot="764487">
            <a:off x="6399126" y="879099"/>
            <a:ext cx="2357454" cy="1932215"/>
            <a:chOff x="5500694" y="3571876"/>
            <a:chExt cx="2357454" cy="1932215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9"/>
            <a:stretch>
              <a:fillRect/>
            </a:stretch>
          </p:blipFill>
          <p:spPr bwMode="auto">
            <a:xfrm>
              <a:off x="5861467" y="3571876"/>
              <a:ext cx="1612069" cy="121442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11" name="TextBox 10"/>
            <p:cNvSpPr txBox="1"/>
            <p:nvPr/>
          </p:nvSpPr>
          <p:spPr>
            <a:xfrm>
              <a:off x="5500694" y="4857760"/>
              <a:ext cx="2357454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Halo 3, first 24 hours</a:t>
              </a:r>
            </a:p>
            <a:p>
              <a:r>
                <a:rPr lang="en-US" dirty="0" smtClean="0"/>
                <a:t>$ 170 </a:t>
              </a:r>
              <a:r>
                <a:rPr lang="en-US" dirty="0" err="1" smtClean="0"/>
                <a:t>miljoen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072198" y="3133825"/>
            <a:ext cx="2357454" cy="1509621"/>
            <a:chOff x="5542943" y="4286256"/>
            <a:chExt cx="2357454" cy="1509621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5929322" y="4286256"/>
              <a:ext cx="1811454" cy="10144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18" name="TextBox 17"/>
            <p:cNvSpPr txBox="1"/>
            <p:nvPr/>
          </p:nvSpPr>
          <p:spPr>
            <a:xfrm rot="764487">
              <a:off x="5542943" y="5149546"/>
              <a:ext cx="2357454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 smtClean="0"/>
                <a:t>Ubisoft</a:t>
              </a:r>
              <a:r>
                <a:rPr lang="en-US" dirty="0" smtClean="0"/>
                <a:t> 2007</a:t>
              </a:r>
            </a:p>
            <a:p>
              <a:r>
                <a:rPr lang="en-US" dirty="0" smtClean="0"/>
                <a:t>$ 662.7 million</a:t>
              </a:r>
            </a:p>
          </p:txBody>
        </p:sp>
      </p:grpSp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Gaming business is huge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b="13158"/>
          <a:stretch>
            <a:fillRect/>
          </a:stretch>
        </p:blipFill>
        <p:spPr>
          <a:xfrm>
            <a:off x="762000" y="1295400"/>
            <a:ext cx="7571788" cy="49299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457200" y="214298"/>
            <a:ext cx="8229600" cy="1143000"/>
          </a:xfrm>
        </p:spPr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Everybody is gaming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676400"/>
            <a:ext cx="6543361" cy="39433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Super realistic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5" name="Picture 4" descr="gran_turismo_5-13-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71600"/>
            <a:ext cx="8305800" cy="46720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14298"/>
            <a:ext cx="8229600" cy="1143000"/>
          </a:xfrm>
        </p:spPr>
        <p:txBody>
          <a:bodyPr/>
          <a:lstStyle/>
          <a:p>
            <a:r>
              <a:rPr lang="en-US" dirty="0" smtClean="0"/>
              <a:t>Simple, but a lot of $$$</a:t>
            </a:r>
            <a:endParaRPr lang="nl-NL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47750" y="1653381"/>
            <a:ext cx="7048500" cy="39624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Simple, but a lot of $$$</a:t>
            </a:r>
            <a:endParaRPr lang="nl-NL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310362"/>
            <a:ext cx="8229600" cy="46484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Gaming and Microsoft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How is Microsoft related to this?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Microsoft &amp; gaming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21" name="Tijdelijke aanduiding voor inhoud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What's the biggest gaming platform in the world?</a:t>
            </a:r>
            <a:endParaRPr lang="nl-NL" dirty="0"/>
          </a:p>
        </p:txBody>
      </p:sp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/>
          <p:nvPr/>
        </p:nvGrpSpPr>
        <p:grpSpPr>
          <a:xfrm>
            <a:off x="654021" y="1660757"/>
            <a:ext cx="3921458" cy="2824231"/>
            <a:chOff x="1013143" y="1867709"/>
            <a:chExt cx="3921458" cy="2824231"/>
          </a:xfrm>
        </p:grpSpPr>
        <p:pic>
          <p:nvPicPr>
            <p:cNvPr id="92162" name="Picture 2" descr="http://www.ensight.com/images/stories/images/windows_logo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21214653">
              <a:off x="1022613" y="1867709"/>
              <a:ext cx="3560540" cy="2589484"/>
            </a:xfrm>
            <a:prstGeom prst="rect">
              <a:avLst/>
            </a:prstGeom>
            <a:noFill/>
          </p:spPr>
        </p:pic>
        <p:sp>
          <p:nvSpPr>
            <p:cNvPr id="28" name="TextBox 27"/>
            <p:cNvSpPr txBox="1"/>
            <p:nvPr/>
          </p:nvSpPr>
          <p:spPr>
            <a:xfrm rot="21296319">
              <a:off x="1013143" y="4107165"/>
              <a:ext cx="3921458" cy="58477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Microsoft’s Windows</a:t>
              </a:r>
              <a:endParaRPr lang="en-US" sz="3200" dirty="0"/>
            </a:p>
          </p:txBody>
        </p:sp>
      </p:grp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Microsoft &amp; gaming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/>
          <p:nvPr/>
        </p:nvGrpSpPr>
        <p:grpSpPr>
          <a:xfrm>
            <a:off x="654021" y="1660757"/>
            <a:ext cx="3921458" cy="2824231"/>
            <a:chOff x="1013143" y="1867709"/>
            <a:chExt cx="3921458" cy="2824231"/>
          </a:xfrm>
        </p:grpSpPr>
        <p:pic>
          <p:nvPicPr>
            <p:cNvPr id="92162" name="Picture 2" descr="http://www.ensight.com/images/stories/images/windows_logo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21214653">
              <a:off x="1022613" y="1867709"/>
              <a:ext cx="3560540" cy="2589484"/>
            </a:xfrm>
            <a:prstGeom prst="rect">
              <a:avLst/>
            </a:prstGeom>
            <a:noFill/>
          </p:spPr>
        </p:pic>
        <p:sp>
          <p:nvSpPr>
            <p:cNvPr id="28" name="TextBox 27"/>
            <p:cNvSpPr txBox="1"/>
            <p:nvPr/>
          </p:nvSpPr>
          <p:spPr>
            <a:xfrm rot="21296319">
              <a:off x="1013143" y="4107165"/>
              <a:ext cx="3921458" cy="58477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Microsoft’s Windows</a:t>
              </a:r>
              <a:endParaRPr lang="en-US" sz="3200" dirty="0"/>
            </a:p>
          </p:txBody>
        </p:sp>
      </p:grpSp>
      <p:grpSp>
        <p:nvGrpSpPr>
          <p:cNvPr id="3" name="Group 34"/>
          <p:cNvGrpSpPr/>
          <p:nvPr/>
        </p:nvGrpSpPr>
        <p:grpSpPr>
          <a:xfrm>
            <a:off x="5072066" y="3286124"/>
            <a:ext cx="3629419" cy="2885388"/>
            <a:chOff x="4942451" y="1012758"/>
            <a:chExt cx="3629419" cy="2885388"/>
          </a:xfrm>
        </p:grpSpPr>
        <p:pic>
          <p:nvPicPr>
            <p:cNvPr id="92164" name="Picture 4" descr="http://dxframework.org/logo-directx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1184517">
              <a:off x="5727659" y="1012758"/>
              <a:ext cx="2651112" cy="265111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31" name="TextBox 30"/>
            <p:cNvSpPr txBox="1"/>
            <p:nvPr/>
          </p:nvSpPr>
          <p:spPr>
            <a:xfrm rot="553461">
              <a:off x="4942451" y="3313371"/>
              <a:ext cx="3629419" cy="58477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Microsoft’s DirectX</a:t>
              </a:r>
              <a:endParaRPr lang="en-US" sz="3200" dirty="0"/>
            </a:p>
          </p:txBody>
        </p:sp>
      </p:grp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Microsoft &amp; gaming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zero to hero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gaming evolved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/>
          <p:nvPr/>
        </p:nvGrpSpPr>
        <p:grpSpPr>
          <a:xfrm>
            <a:off x="654021" y="1660757"/>
            <a:ext cx="3921458" cy="2824231"/>
            <a:chOff x="1013143" y="1867709"/>
            <a:chExt cx="3921458" cy="2824231"/>
          </a:xfrm>
        </p:grpSpPr>
        <p:pic>
          <p:nvPicPr>
            <p:cNvPr id="92162" name="Picture 2" descr="http://www.ensight.com/images/stories/images/windows_logo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21214653">
              <a:off x="1022613" y="1867709"/>
              <a:ext cx="3560540" cy="2589484"/>
            </a:xfrm>
            <a:prstGeom prst="rect">
              <a:avLst/>
            </a:prstGeom>
            <a:noFill/>
          </p:spPr>
        </p:pic>
        <p:sp>
          <p:nvSpPr>
            <p:cNvPr id="28" name="TextBox 27"/>
            <p:cNvSpPr txBox="1"/>
            <p:nvPr/>
          </p:nvSpPr>
          <p:spPr>
            <a:xfrm rot="21296319">
              <a:off x="1013143" y="4107165"/>
              <a:ext cx="3921458" cy="58477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Microsoft’s Windows</a:t>
              </a:r>
              <a:endParaRPr lang="en-US" sz="3200" dirty="0"/>
            </a:p>
          </p:txBody>
        </p:sp>
      </p:grpSp>
      <p:grpSp>
        <p:nvGrpSpPr>
          <p:cNvPr id="3" name="Group 34"/>
          <p:cNvGrpSpPr/>
          <p:nvPr/>
        </p:nvGrpSpPr>
        <p:grpSpPr>
          <a:xfrm>
            <a:off x="5072066" y="3286124"/>
            <a:ext cx="3629419" cy="2885388"/>
            <a:chOff x="4942451" y="1012758"/>
            <a:chExt cx="3629419" cy="2885388"/>
          </a:xfrm>
        </p:grpSpPr>
        <p:pic>
          <p:nvPicPr>
            <p:cNvPr id="92164" name="Picture 4" descr="http://dxframework.org/logo-directx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1184517">
              <a:off x="5727659" y="1012758"/>
              <a:ext cx="2651112" cy="265111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31" name="TextBox 30"/>
            <p:cNvSpPr txBox="1"/>
            <p:nvPr/>
          </p:nvSpPr>
          <p:spPr>
            <a:xfrm rot="553461">
              <a:off x="4942451" y="3313371"/>
              <a:ext cx="3629419" cy="58477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Microsoft’s DirectX</a:t>
              </a:r>
              <a:endParaRPr lang="en-US" sz="3200" dirty="0"/>
            </a:p>
          </p:txBody>
        </p:sp>
      </p:grpSp>
      <p:grpSp>
        <p:nvGrpSpPr>
          <p:cNvPr id="4" name="Group 33"/>
          <p:cNvGrpSpPr/>
          <p:nvPr/>
        </p:nvGrpSpPr>
        <p:grpSpPr>
          <a:xfrm rot="20694332">
            <a:off x="5203752" y="1484021"/>
            <a:ext cx="3201429" cy="3081492"/>
            <a:chOff x="4643138" y="3019544"/>
            <a:chExt cx="3201429" cy="3081492"/>
          </a:xfrm>
        </p:grpSpPr>
        <p:pic>
          <p:nvPicPr>
            <p:cNvPr id="92166" name="Picture 6" descr="http://members.home.nl/jaimysman/XBOX_LOGO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rot="439708">
              <a:off x="4948364" y="3019544"/>
              <a:ext cx="2714644" cy="27146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33" name="TextBox 32"/>
            <p:cNvSpPr txBox="1"/>
            <p:nvPr/>
          </p:nvSpPr>
          <p:spPr>
            <a:xfrm rot="187868">
              <a:off x="4643138" y="5516261"/>
              <a:ext cx="3201429" cy="58477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Microsoft’s Xbox</a:t>
              </a:r>
              <a:endParaRPr lang="en-US" sz="3200" dirty="0"/>
            </a:p>
          </p:txBody>
        </p:sp>
      </p:grp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Microsoft &amp; gaming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/>
          <p:nvPr/>
        </p:nvGrpSpPr>
        <p:grpSpPr>
          <a:xfrm>
            <a:off x="654021" y="1660757"/>
            <a:ext cx="3921458" cy="2824231"/>
            <a:chOff x="1013143" y="1867709"/>
            <a:chExt cx="3921458" cy="2824231"/>
          </a:xfrm>
        </p:grpSpPr>
        <p:pic>
          <p:nvPicPr>
            <p:cNvPr id="92162" name="Picture 2" descr="http://www.ensight.com/images/stories/images/windows_logo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21214653">
              <a:off x="1022613" y="1867709"/>
              <a:ext cx="3560540" cy="2589484"/>
            </a:xfrm>
            <a:prstGeom prst="rect">
              <a:avLst/>
            </a:prstGeom>
            <a:noFill/>
          </p:spPr>
        </p:pic>
        <p:sp>
          <p:nvSpPr>
            <p:cNvPr id="28" name="TextBox 27"/>
            <p:cNvSpPr txBox="1"/>
            <p:nvPr/>
          </p:nvSpPr>
          <p:spPr>
            <a:xfrm rot="21296319">
              <a:off x="1013143" y="4107165"/>
              <a:ext cx="3921458" cy="58477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Microsoft’s Windows</a:t>
              </a:r>
              <a:endParaRPr lang="en-US" sz="3200" dirty="0"/>
            </a:p>
          </p:txBody>
        </p:sp>
      </p:grpSp>
      <p:grpSp>
        <p:nvGrpSpPr>
          <p:cNvPr id="3" name="Group 34"/>
          <p:cNvGrpSpPr/>
          <p:nvPr/>
        </p:nvGrpSpPr>
        <p:grpSpPr>
          <a:xfrm>
            <a:off x="5072066" y="3286124"/>
            <a:ext cx="3629419" cy="2885388"/>
            <a:chOff x="4942451" y="1012758"/>
            <a:chExt cx="3629419" cy="2885388"/>
          </a:xfrm>
        </p:grpSpPr>
        <p:pic>
          <p:nvPicPr>
            <p:cNvPr id="92164" name="Picture 4" descr="http://dxframework.org/logo-directx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1184517">
              <a:off x="5727659" y="1012758"/>
              <a:ext cx="2651112" cy="265111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31" name="TextBox 30"/>
            <p:cNvSpPr txBox="1"/>
            <p:nvPr/>
          </p:nvSpPr>
          <p:spPr>
            <a:xfrm rot="553461">
              <a:off x="4942451" y="3313371"/>
              <a:ext cx="3629419" cy="58477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Microsoft’s DirectX</a:t>
              </a:r>
              <a:endParaRPr lang="en-US" sz="3200" dirty="0"/>
            </a:p>
          </p:txBody>
        </p:sp>
      </p:grpSp>
      <p:grpSp>
        <p:nvGrpSpPr>
          <p:cNvPr id="4" name="Group 33"/>
          <p:cNvGrpSpPr/>
          <p:nvPr/>
        </p:nvGrpSpPr>
        <p:grpSpPr>
          <a:xfrm rot="20694332">
            <a:off x="5203752" y="1484021"/>
            <a:ext cx="3201429" cy="3081492"/>
            <a:chOff x="4643138" y="3019544"/>
            <a:chExt cx="3201429" cy="3081492"/>
          </a:xfrm>
        </p:grpSpPr>
        <p:pic>
          <p:nvPicPr>
            <p:cNvPr id="92166" name="Picture 6" descr="http://members.home.nl/jaimysman/XBOX_LOGO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rot="439708">
              <a:off x="4948364" y="3019544"/>
              <a:ext cx="2714644" cy="27146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33" name="TextBox 32"/>
            <p:cNvSpPr txBox="1"/>
            <p:nvPr/>
          </p:nvSpPr>
          <p:spPr>
            <a:xfrm rot="187868">
              <a:off x="4643138" y="5516261"/>
              <a:ext cx="3201429" cy="58477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Microsoft’s Xbox</a:t>
              </a:r>
              <a:endParaRPr lang="en-US" sz="3200" dirty="0"/>
            </a:p>
          </p:txBody>
        </p:sp>
      </p:grpSp>
      <p:grpSp>
        <p:nvGrpSpPr>
          <p:cNvPr id="5" name="Group 37"/>
          <p:cNvGrpSpPr/>
          <p:nvPr/>
        </p:nvGrpSpPr>
        <p:grpSpPr>
          <a:xfrm rot="955587">
            <a:off x="1417957" y="2593667"/>
            <a:ext cx="3986428" cy="3862990"/>
            <a:chOff x="-1362186" y="31806"/>
            <a:chExt cx="3986428" cy="3862990"/>
          </a:xfrm>
        </p:grpSpPr>
        <p:pic>
          <p:nvPicPr>
            <p:cNvPr id="92168" name="Picture 8" descr="http://www.xbox365.com/gdb/images/GGGruGdPLG04221653/Xbox_360_7_500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rot="409936">
              <a:off x="-1066332" y="31806"/>
              <a:ext cx="3479284" cy="34792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37" name="TextBox 36"/>
            <p:cNvSpPr txBox="1"/>
            <p:nvPr/>
          </p:nvSpPr>
          <p:spPr>
            <a:xfrm rot="94866">
              <a:off x="-1362186" y="3310021"/>
              <a:ext cx="3986428" cy="58477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Microsoft’s Xbox 360</a:t>
              </a:r>
              <a:endParaRPr lang="en-US" sz="3200" dirty="0"/>
            </a:p>
          </p:txBody>
        </p:sp>
      </p:grp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Microsoft &amp; gaming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/>
          <p:nvPr/>
        </p:nvGrpSpPr>
        <p:grpSpPr>
          <a:xfrm>
            <a:off x="654021" y="1660757"/>
            <a:ext cx="3921458" cy="2824231"/>
            <a:chOff x="1013143" y="1867709"/>
            <a:chExt cx="3921458" cy="2824231"/>
          </a:xfrm>
        </p:grpSpPr>
        <p:pic>
          <p:nvPicPr>
            <p:cNvPr id="92162" name="Picture 2" descr="http://www.ensight.com/images/stories/images/windows_logo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21214653">
              <a:off x="1022613" y="1867709"/>
              <a:ext cx="3560540" cy="2589484"/>
            </a:xfrm>
            <a:prstGeom prst="rect">
              <a:avLst/>
            </a:prstGeom>
            <a:noFill/>
          </p:spPr>
        </p:pic>
        <p:sp>
          <p:nvSpPr>
            <p:cNvPr id="28" name="TextBox 27"/>
            <p:cNvSpPr txBox="1"/>
            <p:nvPr/>
          </p:nvSpPr>
          <p:spPr>
            <a:xfrm rot="21296319">
              <a:off x="1013143" y="4107165"/>
              <a:ext cx="3921458" cy="58477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Microsoft’s Windows</a:t>
              </a:r>
              <a:endParaRPr lang="en-US" sz="3200" dirty="0"/>
            </a:p>
          </p:txBody>
        </p:sp>
      </p:grpSp>
      <p:grpSp>
        <p:nvGrpSpPr>
          <p:cNvPr id="3" name="Group 34"/>
          <p:cNvGrpSpPr/>
          <p:nvPr/>
        </p:nvGrpSpPr>
        <p:grpSpPr>
          <a:xfrm>
            <a:off x="5072066" y="3286124"/>
            <a:ext cx="3629419" cy="2885388"/>
            <a:chOff x="4942451" y="1012758"/>
            <a:chExt cx="3629419" cy="2885388"/>
          </a:xfrm>
        </p:grpSpPr>
        <p:pic>
          <p:nvPicPr>
            <p:cNvPr id="92164" name="Picture 4" descr="http://dxframework.org/logo-directx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1184517">
              <a:off x="5727659" y="1012758"/>
              <a:ext cx="2651112" cy="265111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31" name="TextBox 30"/>
            <p:cNvSpPr txBox="1"/>
            <p:nvPr/>
          </p:nvSpPr>
          <p:spPr>
            <a:xfrm rot="553461">
              <a:off x="4942451" y="3313371"/>
              <a:ext cx="3629419" cy="58477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Microsoft’s DirectX</a:t>
              </a:r>
              <a:endParaRPr lang="en-US" sz="3200" dirty="0"/>
            </a:p>
          </p:txBody>
        </p:sp>
      </p:grpSp>
      <p:grpSp>
        <p:nvGrpSpPr>
          <p:cNvPr id="4" name="Group 33"/>
          <p:cNvGrpSpPr/>
          <p:nvPr/>
        </p:nvGrpSpPr>
        <p:grpSpPr>
          <a:xfrm rot="20694332">
            <a:off x="5203752" y="1484021"/>
            <a:ext cx="3201429" cy="3081492"/>
            <a:chOff x="4643138" y="3019544"/>
            <a:chExt cx="3201429" cy="3081492"/>
          </a:xfrm>
        </p:grpSpPr>
        <p:pic>
          <p:nvPicPr>
            <p:cNvPr id="92166" name="Picture 6" descr="http://members.home.nl/jaimysman/XBOX_LOGO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rot="439708">
              <a:off x="4948364" y="3019544"/>
              <a:ext cx="2714644" cy="27146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33" name="TextBox 32"/>
            <p:cNvSpPr txBox="1"/>
            <p:nvPr/>
          </p:nvSpPr>
          <p:spPr>
            <a:xfrm rot="187868">
              <a:off x="4643138" y="5516261"/>
              <a:ext cx="3201429" cy="58477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Microsoft’s Xbox</a:t>
              </a:r>
              <a:endParaRPr lang="en-US" sz="3200" dirty="0"/>
            </a:p>
          </p:txBody>
        </p:sp>
      </p:grpSp>
      <p:grpSp>
        <p:nvGrpSpPr>
          <p:cNvPr id="5" name="Group 37"/>
          <p:cNvGrpSpPr/>
          <p:nvPr/>
        </p:nvGrpSpPr>
        <p:grpSpPr>
          <a:xfrm rot="955587">
            <a:off x="1417957" y="2593667"/>
            <a:ext cx="3986428" cy="3862990"/>
            <a:chOff x="-1362186" y="31806"/>
            <a:chExt cx="3986428" cy="3862990"/>
          </a:xfrm>
        </p:grpSpPr>
        <p:pic>
          <p:nvPicPr>
            <p:cNvPr id="92168" name="Picture 8" descr="http://www.xbox365.com/gdb/images/GGGruGdPLG04221653/Xbox_360_7_500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rot="409936">
              <a:off x="-1066332" y="31806"/>
              <a:ext cx="3479284" cy="34792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37" name="TextBox 36"/>
            <p:cNvSpPr txBox="1"/>
            <p:nvPr/>
          </p:nvSpPr>
          <p:spPr>
            <a:xfrm rot="94866">
              <a:off x="-1362186" y="3310021"/>
              <a:ext cx="3986428" cy="58477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Microsoft’s Xbox 360</a:t>
              </a:r>
              <a:endParaRPr lang="en-US" sz="3200" dirty="0"/>
            </a:p>
          </p:txBody>
        </p:sp>
      </p:grp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Microsoft &amp; gaming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grpSp>
        <p:nvGrpSpPr>
          <p:cNvPr id="6" name="Group 24"/>
          <p:cNvGrpSpPr/>
          <p:nvPr/>
        </p:nvGrpSpPr>
        <p:grpSpPr>
          <a:xfrm>
            <a:off x="1500166" y="2214554"/>
            <a:ext cx="3835047" cy="3121657"/>
            <a:chOff x="1315275" y="2306497"/>
            <a:chExt cx="3835047" cy="3121657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rot="20081785">
              <a:off x="1315275" y="2306497"/>
              <a:ext cx="3071828" cy="283290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3" name="TextBox 22"/>
            <p:cNvSpPr txBox="1"/>
            <p:nvPr/>
          </p:nvSpPr>
          <p:spPr>
            <a:xfrm rot="20314624">
              <a:off x="1892138" y="4843379"/>
              <a:ext cx="3258184" cy="58477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Windows Mobile</a:t>
              </a:r>
              <a:endParaRPr lang="en-US" sz="3200" dirty="0"/>
            </a:p>
          </p:txBody>
        </p:sp>
      </p:grpSp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/>
          <p:nvPr/>
        </p:nvGrpSpPr>
        <p:grpSpPr>
          <a:xfrm>
            <a:off x="654021" y="1660757"/>
            <a:ext cx="3921458" cy="2824231"/>
            <a:chOff x="1013143" y="1867709"/>
            <a:chExt cx="3921458" cy="2824231"/>
          </a:xfrm>
        </p:grpSpPr>
        <p:pic>
          <p:nvPicPr>
            <p:cNvPr id="92162" name="Picture 2" descr="http://www.ensight.com/images/stories/images/windows_logo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21214653">
              <a:off x="1022613" y="1867709"/>
              <a:ext cx="3560540" cy="2589484"/>
            </a:xfrm>
            <a:prstGeom prst="rect">
              <a:avLst/>
            </a:prstGeom>
            <a:noFill/>
          </p:spPr>
        </p:pic>
        <p:sp>
          <p:nvSpPr>
            <p:cNvPr id="28" name="TextBox 27"/>
            <p:cNvSpPr txBox="1"/>
            <p:nvPr/>
          </p:nvSpPr>
          <p:spPr>
            <a:xfrm rot="21296319">
              <a:off x="1013143" y="4107165"/>
              <a:ext cx="3921458" cy="58477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Microsoft’s Windows</a:t>
              </a:r>
              <a:endParaRPr lang="en-US" sz="3200" dirty="0"/>
            </a:p>
          </p:txBody>
        </p:sp>
      </p:grpSp>
      <p:grpSp>
        <p:nvGrpSpPr>
          <p:cNvPr id="3" name="Group 34"/>
          <p:cNvGrpSpPr/>
          <p:nvPr/>
        </p:nvGrpSpPr>
        <p:grpSpPr>
          <a:xfrm>
            <a:off x="5072066" y="3286124"/>
            <a:ext cx="3629419" cy="2885388"/>
            <a:chOff x="4942451" y="1012758"/>
            <a:chExt cx="3629419" cy="2885388"/>
          </a:xfrm>
        </p:grpSpPr>
        <p:pic>
          <p:nvPicPr>
            <p:cNvPr id="92164" name="Picture 4" descr="http://dxframework.org/logo-directx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1184517">
              <a:off x="5727659" y="1012758"/>
              <a:ext cx="2651112" cy="265111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31" name="TextBox 30"/>
            <p:cNvSpPr txBox="1"/>
            <p:nvPr/>
          </p:nvSpPr>
          <p:spPr>
            <a:xfrm rot="553461">
              <a:off x="4942451" y="3313371"/>
              <a:ext cx="3629419" cy="58477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Microsoft’s DirectX</a:t>
              </a:r>
              <a:endParaRPr lang="en-US" sz="3200" dirty="0"/>
            </a:p>
          </p:txBody>
        </p:sp>
      </p:grpSp>
      <p:grpSp>
        <p:nvGrpSpPr>
          <p:cNvPr id="4" name="Group 33"/>
          <p:cNvGrpSpPr/>
          <p:nvPr/>
        </p:nvGrpSpPr>
        <p:grpSpPr>
          <a:xfrm rot="20694332">
            <a:off x="5203752" y="1484021"/>
            <a:ext cx="3201429" cy="3081492"/>
            <a:chOff x="4643138" y="3019544"/>
            <a:chExt cx="3201429" cy="3081492"/>
          </a:xfrm>
        </p:grpSpPr>
        <p:pic>
          <p:nvPicPr>
            <p:cNvPr id="92166" name="Picture 6" descr="http://members.home.nl/jaimysman/XBOX_LOGO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rot="439708">
              <a:off x="4948364" y="3019544"/>
              <a:ext cx="2714644" cy="27146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33" name="TextBox 32"/>
            <p:cNvSpPr txBox="1"/>
            <p:nvPr/>
          </p:nvSpPr>
          <p:spPr>
            <a:xfrm rot="187868">
              <a:off x="4643138" y="5516261"/>
              <a:ext cx="3201429" cy="58477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Microsoft’s Xbox</a:t>
              </a:r>
              <a:endParaRPr lang="en-US" sz="3200" dirty="0"/>
            </a:p>
          </p:txBody>
        </p:sp>
      </p:grpSp>
      <p:grpSp>
        <p:nvGrpSpPr>
          <p:cNvPr id="5" name="Group 37"/>
          <p:cNvGrpSpPr/>
          <p:nvPr/>
        </p:nvGrpSpPr>
        <p:grpSpPr>
          <a:xfrm rot="955587">
            <a:off x="1417957" y="2593667"/>
            <a:ext cx="3986428" cy="3862990"/>
            <a:chOff x="-1362186" y="31806"/>
            <a:chExt cx="3986428" cy="3862990"/>
          </a:xfrm>
        </p:grpSpPr>
        <p:pic>
          <p:nvPicPr>
            <p:cNvPr id="92168" name="Picture 8" descr="http://www.xbox365.com/gdb/images/GGGruGdPLG04221653/Xbox_360_7_500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 rot="409936">
              <a:off x="-1066332" y="31806"/>
              <a:ext cx="3479284" cy="34792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37" name="TextBox 36"/>
            <p:cNvSpPr txBox="1"/>
            <p:nvPr/>
          </p:nvSpPr>
          <p:spPr>
            <a:xfrm rot="94866">
              <a:off x="-1362186" y="3310021"/>
              <a:ext cx="3986428" cy="58477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Microsoft’s Xbox 360</a:t>
              </a:r>
              <a:endParaRPr lang="en-US" sz="3200" dirty="0"/>
            </a:p>
          </p:txBody>
        </p:sp>
      </p:grp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Microsoft &amp; gaming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grpSp>
        <p:nvGrpSpPr>
          <p:cNvPr id="6" name="Group 24"/>
          <p:cNvGrpSpPr/>
          <p:nvPr/>
        </p:nvGrpSpPr>
        <p:grpSpPr>
          <a:xfrm>
            <a:off x="1500166" y="2214554"/>
            <a:ext cx="3835047" cy="3121657"/>
            <a:chOff x="1315275" y="2306497"/>
            <a:chExt cx="3835047" cy="3121657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rot="20081785">
              <a:off x="1315275" y="2306497"/>
              <a:ext cx="3071828" cy="283290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3" name="TextBox 22"/>
            <p:cNvSpPr txBox="1"/>
            <p:nvPr/>
          </p:nvSpPr>
          <p:spPr>
            <a:xfrm rot="20314624">
              <a:off x="1892138" y="4843379"/>
              <a:ext cx="3258184" cy="58477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Windows Mobile</a:t>
              </a:r>
              <a:endParaRPr lang="en-US" sz="3200" dirty="0"/>
            </a:p>
          </p:txBody>
        </p:sp>
      </p:grpSp>
      <p:grpSp>
        <p:nvGrpSpPr>
          <p:cNvPr id="7" name="Group 18"/>
          <p:cNvGrpSpPr/>
          <p:nvPr/>
        </p:nvGrpSpPr>
        <p:grpSpPr>
          <a:xfrm rot="766045">
            <a:off x="4357686" y="2000240"/>
            <a:ext cx="3452997" cy="3185770"/>
            <a:chOff x="3917094" y="2237683"/>
            <a:chExt cx="3452997" cy="318577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rot="21221679">
              <a:off x="3917094" y="2237683"/>
              <a:ext cx="3163924" cy="255822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7" name="TextBox 16"/>
            <p:cNvSpPr txBox="1"/>
            <p:nvPr/>
          </p:nvSpPr>
          <p:spPr>
            <a:xfrm rot="21091006">
              <a:off x="4097641" y="4838678"/>
              <a:ext cx="3272450" cy="58477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Microsoft’s Zune</a:t>
              </a:r>
              <a:endParaRPr lang="en-US" sz="3200" dirty="0"/>
            </a:p>
          </p:txBody>
        </p:sp>
      </p:grpSp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programming is hard</a:t>
            </a:r>
            <a:endParaRPr lang="nl-NL" dirty="0"/>
          </a:p>
        </p:txBody>
      </p:sp>
      <p:pic>
        <p:nvPicPr>
          <p:cNvPr id="3079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071546"/>
            <a:ext cx="6643734" cy="50331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XNA makes development easy</a:t>
            </a:r>
            <a:endParaRPr lang="nl-NL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1500174"/>
            <a:ext cx="4276725" cy="4762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Demo time!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NL" dirty="0" err="1" smtClean="0">
                <a:solidFill>
                  <a:schemeClr val="bg1"/>
                </a:solidFill>
              </a:rPr>
              <a:t>Create</a:t>
            </a:r>
            <a:r>
              <a:rPr lang="nl-NL" dirty="0" smtClean="0">
                <a:solidFill>
                  <a:schemeClr val="bg1"/>
                </a:solidFill>
              </a:rPr>
              <a:t> a game in ±60 </a:t>
            </a:r>
            <a:r>
              <a:rPr lang="nl-NL" dirty="0" err="1" smtClean="0">
                <a:solidFill>
                  <a:schemeClr val="bg1"/>
                </a:solidFill>
              </a:rPr>
              <a:t>minutes</a:t>
            </a:r>
            <a:endParaRPr lang="nl-NL" dirty="0" smtClean="0">
              <a:solidFill>
                <a:schemeClr val="bg1"/>
              </a:solidFill>
            </a:endParaRPr>
          </a:p>
        </p:txBody>
      </p:sp>
      <p:pic>
        <p:nvPicPr>
          <p:cNvPr id="47107" name="Picture 4" descr="C:\Users\P.J. van de Sande\Desktop\Untitle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88" y="2714625"/>
            <a:ext cx="595312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Demo time!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47106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You can be part of it</a:t>
            </a:r>
            <a:endParaRPr lang="nl-NL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XNA overview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47106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solidFill>
                  <a:schemeClr val="bg1"/>
                </a:solidFill>
              </a:rPr>
              <a:t>Theorie</a:t>
            </a:r>
            <a:endParaRPr lang="nl-NL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2C160"/>
                </a:solidFill>
              </a:rPr>
              <a:t>XNA</a:t>
            </a:r>
            <a:endParaRPr lang="en-US" dirty="0">
              <a:solidFill>
                <a:srgbClr val="F2C1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of tools for game development</a:t>
            </a:r>
          </a:p>
          <a:p>
            <a:endParaRPr lang="en-US" dirty="0" smtClean="0"/>
          </a:p>
          <a:p>
            <a:r>
              <a:rPr lang="en-US" dirty="0" smtClean="0"/>
              <a:t>Managed environment</a:t>
            </a:r>
          </a:p>
          <a:p>
            <a:endParaRPr lang="en-US" dirty="0" smtClean="0"/>
          </a:p>
          <a:p>
            <a:r>
              <a:rPr lang="nl-NL" dirty="0" err="1" smtClean="0"/>
              <a:t>One</a:t>
            </a:r>
            <a:r>
              <a:rPr lang="nl-NL" dirty="0" smtClean="0"/>
              <a:t> big platform</a:t>
            </a:r>
          </a:p>
          <a:p>
            <a:endParaRPr lang="nl-NL" dirty="0" smtClean="0"/>
          </a:p>
          <a:p>
            <a:r>
              <a:rPr lang="nl-NL" dirty="0" err="1" smtClean="0"/>
              <a:t>Makes</a:t>
            </a:r>
            <a:r>
              <a:rPr lang="nl-NL" dirty="0" smtClean="0"/>
              <a:t> game </a:t>
            </a:r>
            <a:r>
              <a:rPr lang="nl-NL" dirty="0" err="1" smtClean="0"/>
              <a:t>development</a:t>
            </a:r>
            <a:r>
              <a:rPr lang="nl-NL" dirty="0" smtClean="0"/>
              <a:t> easy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Who is this?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8926" y="1714488"/>
            <a:ext cx="3143272" cy="42456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XNA Platform</a:t>
            </a:r>
            <a:endParaRPr lang="nl-NL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</p:nvPr>
        </p:nvGraphicFramePr>
        <p:xfrm>
          <a:off x="457200" y="1143000"/>
          <a:ext cx="8229600" cy="4983163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smtClean="0">
                <a:solidFill>
                  <a:srgbClr val="F2C160"/>
                </a:solidFill>
              </a:rPr>
              <a:t>XNA Game Studio</a:t>
            </a:r>
            <a:endParaRPr lang="nl-NL" sz="4800" smtClean="0">
              <a:solidFill>
                <a:srgbClr val="F2C160"/>
              </a:solidFill>
            </a:endParaRPr>
          </a:p>
        </p:txBody>
      </p:sp>
      <p:sp>
        <p:nvSpPr>
          <p:cNvPr id="23554" name="Content Placeholder 5"/>
          <p:cNvSpPr>
            <a:spLocks/>
          </p:cNvSpPr>
          <p:nvPr/>
        </p:nvSpPr>
        <p:spPr bwMode="auto">
          <a:xfrm>
            <a:off x="827088" y="4292600"/>
            <a:ext cx="5838825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47675" indent="-447675">
              <a:spcBef>
                <a:spcPts val="300"/>
              </a:spcBef>
            </a:pPr>
            <a:r>
              <a:rPr lang="en-US" sz="2000" b="1" dirty="0">
                <a:solidFill>
                  <a:schemeClr val="bg1"/>
                </a:solidFill>
                <a:latin typeface="Calibri" pitchFamily="34" charset="0"/>
              </a:rPr>
              <a:t>XNA Game Studio Professional</a:t>
            </a:r>
          </a:p>
          <a:p>
            <a:pPr marL="447675" indent="-4476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Calibri" pitchFamily="34" charset="0"/>
              </a:rPr>
              <a:t>Commecial</a:t>
            </a: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</a:rPr>
              <a:t> license</a:t>
            </a:r>
            <a:endParaRPr lang="en-US" sz="2000" dirty="0">
              <a:solidFill>
                <a:schemeClr val="bg1"/>
              </a:solidFill>
              <a:latin typeface="Calibri" pitchFamily="34" charset="0"/>
            </a:endParaRPr>
          </a:p>
          <a:p>
            <a:pPr marL="447675" indent="-447675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</a:rPr>
              <a:t>Not available yet</a:t>
            </a:r>
            <a:endParaRPr lang="en-US" sz="20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3555" name="Rectangle 6"/>
          <p:cNvSpPr>
            <a:spLocks noChangeArrowheads="1"/>
          </p:cNvSpPr>
          <p:nvPr/>
        </p:nvSpPr>
        <p:spPr bwMode="auto">
          <a:xfrm>
            <a:off x="2051050" y="1268413"/>
            <a:ext cx="6667500" cy="684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47675" indent="-447675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</a:pPr>
            <a:r>
              <a:rPr lang="en-US" sz="2000" b="1" dirty="0">
                <a:solidFill>
                  <a:schemeClr val="bg1"/>
                </a:solidFill>
                <a:latin typeface="Calibri" pitchFamily="34" charset="0"/>
              </a:rPr>
              <a:t>XNA Game Studio Express</a:t>
            </a:r>
          </a:p>
          <a:p>
            <a:pPr marL="447675" indent="-447675">
              <a:lnSpc>
                <a:spcPct val="90000"/>
              </a:lnSpc>
              <a:spcBef>
                <a:spcPts val="300"/>
              </a:spcBef>
              <a:buClr>
                <a:schemeClr val="tx1"/>
              </a:buClr>
              <a:buFontTx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libri" pitchFamily="34" charset="0"/>
              </a:rPr>
              <a:t>non-commercial game development</a:t>
            </a:r>
            <a:endParaRPr lang="en-US" sz="20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23556" name="Rectangle 7476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79375" y="765175"/>
            <a:ext cx="1987550" cy="353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Rectangle 74772"/>
          <p:cNvPicPr>
            <a:picLocks noChangeAspect="1" noChangeArrowheads="1"/>
          </p:cNvPicPr>
          <p:nvPr/>
        </p:nvPicPr>
        <p:blipFill>
          <a:blip r:embed="rId4"/>
          <a:srcRect l="5417" r="57788"/>
          <a:stretch>
            <a:fillRect/>
          </a:stretch>
        </p:blipFill>
        <p:spPr bwMode="auto">
          <a:xfrm>
            <a:off x="7019925" y="3314700"/>
            <a:ext cx="1738313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61867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XNA Framework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25602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da-DK" sz="2400" dirty="0" smtClean="0">
                <a:solidFill>
                  <a:schemeClr val="bg1"/>
                </a:solidFill>
              </a:rPr>
              <a:t>Microsoft .NET CLR 2.0</a:t>
            </a:r>
          </a:p>
          <a:p>
            <a:pPr lvl="1" eaLnBrk="1" hangingPunct="1"/>
            <a:endParaRPr lang="da-DK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pPr eaLnBrk="1" hangingPunct="1"/>
            <a:r>
              <a:rPr lang="en-US" sz="2400" dirty="0" smtClean="0">
                <a:solidFill>
                  <a:schemeClr val="bg1"/>
                </a:solidFill>
              </a:rPr>
              <a:t>Cross-Platform Game Development</a:t>
            </a:r>
          </a:p>
          <a:p>
            <a:pPr lvl="1" eaLnBrk="1" hangingPunct="1"/>
            <a:r>
              <a:rPr lang="da-DK" sz="2400" dirty="0" smtClean="0">
                <a:solidFill>
                  <a:schemeClr val="bg1"/>
                </a:solidFill>
              </a:rPr>
              <a:t>Windows XP</a:t>
            </a:r>
          </a:p>
          <a:p>
            <a:pPr lvl="1" eaLnBrk="1" hangingPunct="1"/>
            <a:r>
              <a:rPr lang="da-DK" sz="2400" dirty="0" smtClean="0">
                <a:solidFill>
                  <a:schemeClr val="bg1"/>
                </a:solidFill>
              </a:rPr>
              <a:t>Windows Vista</a:t>
            </a:r>
          </a:p>
          <a:p>
            <a:pPr lvl="1" eaLnBrk="1" hangingPunct="1"/>
            <a:r>
              <a:rPr lang="da-DK" sz="2400" dirty="0" smtClean="0">
                <a:solidFill>
                  <a:schemeClr val="bg1"/>
                </a:solidFill>
              </a:rPr>
              <a:t>Xbox 360 </a:t>
            </a:r>
            <a:r>
              <a:rPr lang="da-DK" sz="2400" dirty="0" smtClean="0">
                <a:solidFill>
                  <a:schemeClr val="bg1"/>
                </a:solidFill>
                <a:sym typeface="Wingdings" pitchFamily="2" charset="2"/>
              </a:rPr>
              <a:t></a:t>
            </a:r>
          </a:p>
          <a:p>
            <a:pPr eaLnBrk="1" hangingPunct="1"/>
            <a:endParaRPr lang="da-DK" sz="2400" dirty="0" smtClean="0">
              <a:solidFill>
                <a:schemeClr val="bg1"/>
              </a:solidFill>
              <a:sym typeface="Wingdings" pitchFamily="2" charset="2"/>
            </a:endParaRPr>
          </a:p>
          <a:p>
            <a:pPr eaLnBrk="1" hangingPunct="1"/>
            <a:r>
              <a:rPr lang="da-DK" sz="2400" dirty="0" smtClean="0">
                <a:solidFill>
                  <a:schemeClr val="bg1"/>
                </a:solidFill>
                <a:sym typeface="Wingdings" pitchFamily="2" charset="2"/>
              </a:rPr>
              <a:t>Easy to learn and self explaining API</a:t>
            </a:r>
          </a:p>
          <a:p>
            <a:pPr eaLnBrk="1" hangingPunct="1"/>
            <a:endParaRPr lang="da-DK" sz="24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52556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z="4800" smtClean="0">
                <a:solidFill>
                  <a:srgbClr val="F2C160"/>
                </a:solidFill>
              </a:rPr>
              <a:t>XNA Framework Overzicht</a:t>
            </a:r>
            <a:endParaRPr lang="nl-NL" sz="4800" smtClean="0">
              <a:solidFill>
                <a:srgbClr val="F2C160"/>
              </a:solidFill>
            </a:endParaRPr>
          </a:p>
        </p:txBody>
      </p:sp>
      <p:grpSp>
        <p:nvGrpSpPr>
          <p:cNvPr id="33" name="Group 169"/>
          <p:cNvGrpSpPr>
            <a:grpSpLocks/>
          </p:cNvGrpSpPr>
          <p:nvPr/>
        </p:nvGrpSpPr>
        <p:grpSpPr bwMode="auto">
          <a:xfrm>
            <a:off x="228600" y="6419850"/>
            <a:ext cx="5681663" cy="338138"/>
            <a:chOff x="144" y="4044"/>
            <a:chExt cx="3579" cy="213"/>
          </a:xfrm>
        </p:grpSpPr>
        <p:sp>
          <p:nvSpPr>
            <p:cNvPr id="27659" name="TextBox 9226"/>
            <p:cNvSpPr txBox="1">
              <a:spLocks noChangeArrowheads="1"/>
            </p:cNvSpPr>
            <p:nvPr/>
          </p:nvSpPr>
          <p:spPr bwMode="auto">
            <a:xfrm>
              <a:off x="144" y="4044"/>
              <a:ext cx="70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latin typeface="Trebuchet MS" pitchFamily="34" charset="0"/>
                </a:rPr>
                <a:t>Legend</a:t>
              </a:r>
            </a:p>
          </p:txBody>
        </p:sp>
        <p:pic>
          <p:nvPicPr>
            <p:cNvPr id="27660" name="Rectangle 9227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25" y="4050"/>
              <a:ext cx="86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TextBox 59"/>
            <p:cNvSpPr txBox="1">
              <a:spLocks noChangeArrowheads="1"/>
            </p:cNvSpPr>
            <p:nvPr/>
          </p:nvSpPr>
          <p:spPr bwMode="auto">
            <a:xfrm>
              <a:off x="809" y="4064"/>
              <a:ext cx="888" cy="16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>
                <a:defRPr/>
              </a:pP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XNA</a:t>
              </a:r>
              <a:r>
                <a:rPr 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 </a:t>
              </a: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Provides</a:t>
              </a: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27662" name="Rectangle 9229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821" y="4050"/>
              <a:ext cx="86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63" name="Rectangle 9230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818" y="4049"/>
              <a:ext cx="86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Box 62"/>
            <p:cNvSpPr txBox="1">
              <a:spLocks noChangeArrowheads="1"/>
            </p:cNvSpPr>
            <p:nvPr/>
          </p:nvSpPr>
          <p:spPr bwMode="auto">
            <a:xfrm>
              <a:off x="1822" y="4064"/>
              <a:ext cx="888" cy="16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>
                <a:defRPr/>
              </a:pP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You</a:t>
              </a:r>
              <a:r>
                <a:rPr 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 </a:t>
              </a: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Provide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665" name="TextBox 63"/>
            <p:cNvSpPr txBox="1">
              <a:spLocks noChangeArrowheads="1"/>
            </p:cNvSpPr>
            <p:nvPr/>
          </p:nvSpPr>
          <p:spPr bwMode="auto">
            <a:xfrm>
              <a:off x="2835" y="4060"/>
              <a:ext cx="888" cy="16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Community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65" name="Rounded Rectangle 64"/>
          <p:cNvSpPr>
            <a:spLocks noChangeArrowheads="1"/>
          </p:cNvSpPr>
          <p:nvPr/>
        </p:nvSpPr>
        <p:spPr bwMode="auto">
          <a:xfrm>
            <a:off x="688975" y="4883150"/>
            <a:ext cx="7769225" cy="1143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Platform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6" name="Rounded Rectangle 65"/>
          <p:cNvSpPr>
            <a:spLocks noChangeArrowheads="1"/>
          </p:cNvSpPr>
          <p:nvPr/>
        </p:nvSpPr>
        <p:spPr bwMode="auto">
          <a:xfrm>
            <a:off x="688975" y="3582988"/>
            <a:ext cx="7769225" cy="1143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Core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Framework</a:t>
            </a:r>
          </a:p>
        </p:txBody>
      </p:sp>
      <p:sp>
        <p:nvSpPr>
          <p:cNvPr id="67" name="Rounded Rectangle 66"/>
          <p:cNvSpPr>
            <a:spLocks noChangeArrowheads="1"/>
          </p:cNvSpPr>
          <p:nvPr/>
        </p:nvSpPr>
        <p:spPr bwMode="auto">
          <a:xfrm>
            <a:off x="688975" y="2282825"/>
            <a:ext cx="7769225" cy="1143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Extended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Framework</a:t>
            </a:r>
          </a:p>
        </p:txBody>
      </p:sp>
      <p:grpSp>
        <p:nvGrpSpPr>
          <p:cNvPr id="68" name="Group 153"/>
          <p:cNvGrpSpPr>
            <a:grpSpLocks/>
          </p:cNvGrpSpPr>
          <p:nvPr/>
        </p:nvGrpSpPr>
        <p:grpSpPr bwMode="auto">
          <a:xfrm>
            <a:off x="2273300" y="5081588"/>
            <a:ext cx="6030913" cy="739775"/>
            <a:chOff x="1432" y="3201"/>
            <a:chExt cx="3799" cy="466"/>
          </a:xfrm>
        </p:grpSpPr>
        <p:grpSp>
          <p:nvGrpSpPr>
            <p:cNvPr id="69" name="Group 104"/>
            <p:cNvGrpSpPr>
              <a:grpSpLocks/>
            </p:cNvGrpSpPr>
            <p:nvPr/>
          </p:nvGrpSpPr>
          <p:grpSpPr bwMode="auto">
            <a:xfrm>
              <a:off x="2398" y="3201"/>
              <a:ext cx="899" cy="465"/>
              <a:chOff x="2441" y="3196"/>
              <a:chExt cx="899" cy="465"/>
            </a:xfrm>
          </p:grpSpPr>
          <p:pic>
            <p:nvPicPr>
              <p:cNvPr id="79" name="Rectangle 9276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0" name="TextBox 79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XACT</a:t>
                </a: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70" name="Group 105"/>
            <p:cNvGrpSpPr>
              <a:grpSpLocks/>
            </p:cNvGrpSpPr>
            <p:nvPr/>
          </p:nvGrpSpPr>
          <p:grpSpPr bwMode="auto">
            <a:xfrm>
              <a:off x="3365" y="3201"/>
              <a:ext cx="899" cy="465"/>
              <a:chOff x="2441" y="3196"/>
              <a:chExt cx="899" cy="465"/>
            </a:xfrm>
          </p:grpSpPr>
          <p:pic>
            <p:nvPicPr>
              <p:cNvPr id="77" name="Rectangle 9274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8" name="TextBox 77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XINPUT</a:t>
                </a: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71" name="Group 108"/>
            <p:cNvGrpSpPr>
              <a:grpSpLocks/>
            </p:cNvGrpSpPr>
            <p:nvPr/>
          </p:nvGrpSpPr>
          <p:grpSpPr bwMode="auto">
            <a:xfrm>
              <a:off x="4332" y="3201"/>
              <a:ext cx="899" cy="465"/>
              <a:chOff x="2441" y="3196"/>
              <a:chExt cx="899" cy="465"/>
            </a:xfrm>
          </p:grpSpPr>
          <p:pic>
            <p:nvPicPr>
              <p:cNvPr id="75" name="Rectangle 9272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6" name="TextBox 75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XContent</a:t>
                </a: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72" name="Group 111"/>
            <p:cNvGrpSpPr>
              <a:grpSpLocks/>
            </p:cNvGrpSpPr>
            <p:nvPr/>
          </p:nvGrpSpPr>
          <p:grpSpPr bwMode="auto">
            <a:xfrm>
              <a:off x="1432" y="3202"/>
              <a:ext cx="899" cy="465"/>
              <a:chOff x="2441" y="3196"/>
              <a:chExt cx="899" cy="465"/>
            </a:xfrm>
          </p:grpSpPr>
          <p:pic>
            <p:nvPicPr>
              <p:cNvPr id="73" name="Rectangle 9270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4" name="TextBox 73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Direct3D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</p:grpSp>
      <p:grpSp>
        <p:nvGrpSpPr>
          <p:cNvPr id="81" name="Group 154"/>
          <p:cNvGrpSpPr>
            <a:grpSpLocks/>
          </p:cNvGrpSpPr>
          <p:nvPr/>
        </p:nvGrpSpPr>
        <p:grpSpPr bwMode="auto">
          <a:xfrm>
            <a:off x="2273300" y="3794125"/>
            <a:ext cx="6030913" cy="739775"/>
            <a:chOff x="1432" y="2390"/>
            <a:chExt cx="3799" cy="466"/>
          </a:xfrm>
        </p:grpSpPr>
        <p:grpSp>
          <p:nvGrpSpPr>
            <p:cNvPr id="82" name="Group 114"/>
            <p:cNvGrpSpPr>
              <a:grpSpLocks/>
            </p:cNvGrpSpPr>
            <p:nvPr/>
          </p:nvGrpSpPr>
          <p:grpSpPr bwMode="auto">
            <a:xfrm>
              <a:off x="1432" y="2390"/>
              <a:ext cx="723" cy="465"/>
              <a:chOff x="2441" y="3196"/>
              <a:chExt cx="899" cy="465"/>
            </a:xfrm>
          </p:grpSpPr>
          <p:pic>
            <p:nvPicPr>
              <p:cNvPr id="95" name="Rectangle 9264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6" name="TextBox 95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Graphics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83" name="Group 117"/>
            <p:cNvGrpSpPr>
              <a:grpSpLocks/>
            </p:cNvGrpSpPr>
            <p:nvPr/>
          </p:nvGrpSpPr>
          <p:grpSpPr bwMode="auto">
            <a:xfrm>
              <a:off x="2201" y="2390"/>
              <a:ext cx="723" cy="465"/>
              <a:chOff x="2441" y="3196"/>
              <a:chExt cx="899" cy="465"/>
            </a:xfrm>
          </p:grpSpPr>
          <p:pic>
            <p:nvPicPr>
              <p:cNvPr id="93" name="Rectangle 9262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4" name="TextBox 93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Audio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84" name="Group 120"/>
            <p:cNvGrpSpPr>
              <a:grpSpLocks/>
            </p:cNvGrpSpPr>
            <p:nvPr/>
          </p:nvGrpSpPr>
          <p:grpSpPr bwMode="auto">
            <a:xfrm>
              <a:off x="2970" y="2390"/>
              <a:ext cx="723" cy="465"/>
              <a:chOff x="2441" y="3196"/>
              <a:chExt cx="899" cy="465"/>
            </a:xfrm>
          </p:grpSpPr>
          <p:pic>
            <p:nvPicPr>
              <p:cNvPr id="91" name="Rectangle 9260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2" name="TextBox 91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Input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85" name="Group 123"/>
            <p:cNvGrpSpPr>
              <a:grpSpLocks/>
            </p:cNvGrpSpPr>
            <p:nvPr/>
          </p:nvGrpSpPr>
          <p:grpSpPr bwMode="auto">
            <a:xfrm>
              <a:off x="3739" y="2390"/>
              <a:ext cx="723" cy="465"/>
              <a:chOff x="2441" y="3196"/>
              <a:chExt cx="899" cy="465"/>
            </a:xfrm>
          </p:grpSpPr>
          <p:pic>
            <p:nvPicPr>
              <p:cNvPr id="89" name="Rectangle 9258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0" name="TextBox 89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Math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86" name="Group 126"/>
            <p:cNvGrpSpPr>
              <a:grpSpLocks/>
            </p:cNvGrpSpPr>
            <p:nvPr/>
          </p:nvGrpSpPr>
          <p:grpSpPr bwMode="auto">
            <a:xfrm>
              <a:off x="4508" y="2391"/>
              <a:ext cx="723" cy="465"/>
              <a:chOff x="2441" y="3196"/>
              <a:chExt cx="899" cy="465"/>
            </a:xfrm>
          </p:grpSpPr>
          <p:pic>
            <p:nvPicPr>
              <p:cNvPr id="87" name="Rectangle 9256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8" name="TextBox 87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Storage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</p:grpSp>
      <p:grpSp>
        <p:nvGrpSpPr>
          <p:cNvPr id="97" name="Group 155"/>
          <p:cNvGrpSpPr>
            <a:grpSpLocks/>
          </p:cNvGrpSpPr>
          <p:nvPr/>
        </p:nvGrpSpPr>
        <p:grpSpPr bwMode="auto">
          <a:xfrm>
            <a:off x="2273300" y="2506663"/>
            <a:ext cx="6030913" cy="738187"/>
            <a:chOff x="1432" y="1579"/>
            <a:chExt cx="3799" cy="465"/>
          </a:xfrm>
        </p:grpSpPr>
        <p:grpSp>
          <p:nvGrpSpPr>
            <p:cNvPr id="98" name="Group 129"/>
            <p:cNvGrpSpPr>
              <a:grpSpLocks/>
            </p:cNvGrpSpPr>
            <p:nvPr/>
          </p:nvGrpSpPr>
          <p:grpSpPr bwMode="auto">
            <a:xfrm>
              <a:off x="1432" y="1579"/>
              <a:ext cx="1829" cy="465"/>
              <a:chOff x="2441" y="3196"/>
              <a:chExt cx="899" cy="465"/>
            </a:xfrm>
          </p:grpSpPr>
          <p:pic>
            <p:nvPicPr>
              <p:cNvPr id="102" name="Rectangle 9249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" name="TextBox 102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Application Model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99" name="Group 132"/>
            <p:cNvGrpSpPr>
              <a:grpSpLocks/>
            </p:cNvGrpSpPr>
            <p:nvPr/>
          </p:nvGrpSpPr>
          <p:grpSpPr bwMode="auto">
            <a:xfrm>
              <a:off x="3402" y="1579"/>
              <a:ext cx="1829" cy="465"/>
              <a:chOff x="2441" y="3196"/>
              <a:chExt cx="899" cy="465"/>
            </a:xfrm>
          </p:grpSpPr>
          <p:pic>
            <p:nvPicPr>
              <p:cNvPr id="100" name="Rectangle 9247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1" name="TextBox 100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Content Pipeline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</p:grpSp>
      <p:grpSp>
        <p:nvGrpSpPr>
          <p:cNvPr id="104" name="Group 63"/>
          <p:cNvGrpSpPr/>
          <p:nvPr/>
        </p:nvGrpSpPr>
        <p:grpSpPr>
          <a:xfrm>
            <a:off x="688975" y="1000116"/>
            <a:ext cx="7769225" cy="1143000"/>
            <a:chOff x="688975" y="984250"/>
            <a:chExt cx="7769225" cy="1143000"/>
          </a:xfrm>
        </p:grpSpPr>
        <p:sp>
          <p:nvSpPr>
            <p:cNvPr id="105" name="Rounded Rectangle 6"/>
            <p:cNvSpPr>
              <a:spLocks noChangeArrowheads="1"/>
            </p:cNvSpPr>
            <p:nvPr/>
          </p:nvSpPr>
          <p:spPr bwMode="auto">
            <a:xfrm>
              <a:off x="688975" y="984250"/>
              <a:ext cx="7769225" cy="1143000"/>
            </a:xfrm>
            <a:prstGeom prst="roundRect">
              <a:avLst>
                <a:gd name="adj" fmla="val 16667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Games</a:t>
              </a:r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106" name="Group 170"/>
            <p:cNvGrpSpPr>
              <a:grpSpLocks/>
            </p:cNvGrpSpPr>
            <p:nvPr/>
          </p:nvGrpSpPr>
          <p:grpSpPr bwMode="auto">
            <a:xfrm>
              <a:off x="2273300" y="1214434"/>
              <a:ext cx="6030913" cy="741360"/>
              <a:chOff x="1432" y="765"/>
              <a:chExt cx="3799" cy="467"/>
            </a:xfrm>
          </p:grpSpPr>
          <p:grpSp>
            <p:nvGrpSpPr>
              <p:cNvPr id="107" name="Group 135"/>
              <p:cNvGrpSpPr>
                <a:grpSpLocks/>
              </p:cNvGrpSpPr>
              <p:nvPr/>
            </p:nvGrpSpPr>
            <p:grpSpPr bwMode="auto">
              <a:xfrm>
                <a:off x="1432" y="766"/>
                <a:ext cx="890" cy="465"/>
                <a:chOff x="2441" y="3196"/>
                <a:chExt cx="899" cy="465"/>
              </a:xfrm>
            </p:grpSpPr>
            <p:pic>
              <p:nvPicPr>
                <p:cNvPr id="117" name="Rectangle 9243"/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 bwMode="auto">
                <a:xfrm>
                  <a:off x="2441" y="3196"/>
                  <a:ext cx="899" cy="4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8" name="TextBox 117"/>
                <p:cNvSpPr txBox="1">
                  <a:spLocks noChangeArrowheads="1"/>
                </p:cNvSpPr>
                <p:nvPr/>
              </p:nvSpPr>
              <p:spPr bwMode="auto">
                <a:xfrm>
                  <a:off x="2444" y="3328"/>
                  <a:ext cx="887" cy="212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none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Starter Kits</a:t>
                  </a:r>
                  <a:endParaRPr lang="en-US" dirty="0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108" name="Group 150"/>
              <p:cNvGrpSpPr>
                <a:grpSpLocks/>
              </p:cNvGrpSpPr>
              <p:nvPr/>
            </p:nvGrpSpPr>
            <p:grpSpPr bwMode="auto">
              <a:xfrm>
                <a:off x="2397" y="766"/>
                <a:ext cx="893" cy="466"/>
                <a:chOff x="2390" y="768"/>
                <a:chExt cx="893" cy="466"/>
              </a:xfrm>
            </p:grpSpPr>
            <p:pic>
              <p:nvPicPr>
                <p:cNvPr id="115" name="Rectangle 9241"/>
                <p:cNvPicPr>
                  <a:picLocks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2390" y="768"/>
                  <a:ext cx="893" cy="4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6" name="TextBox 115"/>
                <p:cNvSpPr txBox="1">
                  <a:spLocks noChangeArrowheads="1"/>
                </p:cNvSpPr>
                <p:nvPr/>
              </p:nvSpPr>
              <p:spPr bwMode="auto">
                <a:xfrm>
                  <a:off x="2393" y="899"/>
                  <a:ext cx="878" cy="19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>
                  <a:spAutoFit/>
                </a:bodyPr>
                <a:lstStyle/>
                <a:p>
                  <a:pPr marL="228600" indent="-228600" algn="ctr" fontAlgn="auto">
                    <a:lnSpc>
                      <a:spcPct val="90000"/>
                    </a:lnSpc>
                    <a:spcBef>
                      <a:spcPct val="30000"/>
                    </a:spcBef>
                    <a:spcAft>
                      <a:spcPts val="0"/>
                    </a:spcAft>
                    <a:buClr>
                      <a:schemeClr val="tx2"/>
                    </a:buClr>
                    <a:buFont typeface="Wingdings 2" pitchFamily="18" charset="2"/>
                    <a:buNone/>
                    <a:defRPr/>
                  </a:pPr>
                  <a:r>
                    <a:rPr lang="en-US" sz="16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Code</a:t>
                  </a:r>
                  <a:endParaRPr lang="en-US" sz="2000" b="1" dirty="0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109" name="Group 143"/>
              <p:cNvGrpSpPr>
                <a:grpSpLocks/>
              </p:cNvGrpSpPr>
              <p:nvPr/>
            </p:nvGrpSpPr>
            <p:grpSpPr bwMode="auto">
              <a:xfrm>
                <a:off x="3365" y="766"/>
                <a:ext cx="893" cy="466"/>
                <a:chOff x="2188" y="713"/>
                <a:chExt cx="893" cy="466"/>
              </a:xfrm>
            </p:grpSpPr>
            <p:pic>
              <p:nvPicPr>
                <p:cNvPr id="113" name="Rectangle 9239"/>
                <p:cNvPicPr>
                  <a:picLocks noChangeArrowheads="1"/>
                </p:cNvPicPr>
                <p:nvPr/>
              </p:nvPicPr>
              <p:blipFill>
                <a:blip r:embed="rId10"/>
                <a:srcRect/>
                <a:stretch>
                  <a:fillRect/>
                </a:stretch>
              </p:blipFill>
              <p:spPr bwMode="auto">
                <a:xfrm>
                  <a:off x="2188" y="713"/>
                  <a:ext cx="893" cy="4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4" name="TextBox 113"/>
                <p:cNvSpPr txBox="1">
                  <a:spLocks noChangeArrowheads="1"/>
                </p:cNvSpPr>
                <p:nvPr/>
              </p:nvSpPr>
              <p:spPr bwMode="auto">
                <a:xfrm>
                  <a:off x="2191" y="844"/>
                  <a:ext cx="878" cy="19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>
                  <a:spAutoFit/>
                </a:bodyPr>
                <a:lstStyle/>
                <a:p>
                  <a:pPr marL="228600" indent="-228600" algn="ctr" fontAlgn="auto">
                    <a:lnSpc>
                      <a:spcPct val="90000"/>
                    </a:lnSpc>
                    <a:spcBef>
                      <a:spcPct val="30000"/>
                    </a:spcBef>
                    <a:spcAft>
                      <a:spcPts val="0"/>
                    </a:spcAft>
                    <a:buClr>
                      <a:schemeClr val="tx2"/>
                    </a:buClr>
                    <a:buFont typeface="Wingdings 2" pitchFamily="18" charset="2"/>
                    <a:buNone/>
                    <a:defRPr/>
                  </a:pPr>
                  <a:r>
                    <a:rPr lang="en-US" sz="16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Content</a:t>
                  </a:r>
                  <a:endParaRPr lang="en-US" sz="2000" b="1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110" name="Group 152"/>
              <p:cNvGrpSpPr>
                <a:grpSpLocks/>
              </p:cNvGrpSpPr>
              <p:nvPr/>
            </p:nvGrpSpPr>
            <p:grpSpPr bwMode="auto">
              <a:xfrm>
                <a:off x="4334" y="765"/>
                <a:ext cx="897" cy="467"/>
                <a:chOff x="4334" y="765"/>
                <a:chExt cx="897" cy="467"/>
              </a:xfrm>
            </p:grpSpPr>
            <p:pic>
              <p:nvPicPr>
                <p:cNvPr id="111" name="Rectangle 9237"/>
                <p:cNvPicPr>
                  <a:picLocks noChangeArrowheads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4334" y="765"/>
                  <a:ext cx="897" cy="46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2" name="TextBox 19"/>
                <p:cNvSpPr txBox="1">
                  <a:spLocks noChangeArrowheads="1"/>
                </p:cNvSpPr>
                <p:nvPr/>
              </p:nvSpPr>
              <p:spPr bwMode="auto">
                <a:xfrm>
                  <a:off x="4341" y="905"/>
                  <a:ext cx="878" cy="19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>
                  <a:spAutoFit/>
                </a:bodyPr>
                <a:lstStyle/>
                <a:p>
                  <a:pPr marL="228600" indent="-228600" algn="ctr" fontAlgn="auto">
                    <a:lnSpc>
                      <a:spcPct val="90000"/>
                    </a:lnSpc>
                    <a:spcBef>
                      <a:spcPct val="30000"/>
                    </a:spcBef>
                    <a:spcAft>
                      <a:spcPts val="0"/>
                    </a:spcAft>
                    <a:buClr>
                      <a:schemeClr val="tx2"/>
                    </a:buClr>
                    <a:buFont typeface="Wingdings 2" pitchFamily="18" charset="2"/>
                    <a:buNone/>
                    <a:defRPr/>
                  </a:pPr>
                  <a:r>
                    <a:rPr lang="en-US" sz="16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Components</a:t>
                  </a:r>
                  <a:endParaRPr lang="en-US" sz="2000" b="1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advTm="35257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z="4800" smtClean="0">
                <a:solidFill>
                  <a:srgbClr val="F2C160"/>
                </a:solidFill>
              </a:rPr>
              <a:t>XNA Framework Overzicht</a:t>
            </a:r>
            <a:endParaRPr lang="nl-NL" sz="4800" smtClean="0">
              <a:solidFill>
                <a:srgbClr val="F2C160"/>
              </a:solidFill>
            </a:endParaRPr>
          </a:p>
        </p:txBody>
      </p:sp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688975" y="4883150"/>
            <a:ext cx="7769225" cy="1143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Platform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688975" y="3582988"/>
            <a:ext cx="7769225" cy="1143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Core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Framework</a:t>
            </a: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688975" y="2282825"/>
            <a:ext cx="7769225" cy="1143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Extended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Framework</a:t>
            </a:r>
          </a:p>
        </p:txBody>
      </p:sp>
      <p:grpSp>
        <p:nvGrpSpPr>
          <p:cNvPr id="2" name="Group 153"/>
          <p:cNvGrpSpPr>
            <a:grpSpLocks/>
          </p:cNvGrpSpPr>
          <p:nvPr/>
        </p:nvGrpSpPr>
        <p:grpSpPr bwMode="auto">
          <a:xfrm>
            <a:off x="2273300" y="5081588"/>
            <a:ext cx="6030913" cy="739775"/>
            <a:chOff x="1432" y="3201"/>
            <a:chExt cx="3799" cy="466"/>
          </a:xfrm>
        </p:grpSpPr>
        <p:grpSp>
          <p:nvGrpSpPr>
            <p:cNvPr id="3" name="Group 104"/>
            <p:cNvGrpSpPr>
              <a:grpSpLocks/>
            </p:cNvGrpSpPr>
            <p:nvPr/>
          </p:nvGrpSpPr>
          <p:grpSpPr bwMode="auto">
            <a:xfrm>
              <a:off x="2398" y="3201"/>
              <a:ext cx="899" cy="465"/>
              <a:chOff x="2441" y="3196"/>
              <a:chExt cx="899" cy="465"/>
            </a:xfrm>
          </p:grpSpPr>
          <p:pic>
            <p:nvPicPr>
              <p:cNvPr id="27709" name="Rectangle 9276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" name="TextBox 19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XACT</a:t>
                </a: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8" name="Group 105"/>
            <p:cNvGrpSpPr>
              <a:grpSpLocks/>
            </p:cNvGrpSpPr>
            <p:nvPr/>
          </p:nvGrpSpPr>
          <p:grpSpPr bwMode="auto">
            <a:xfrm>
              <a:off x="3365" y="3201"/>
              <a:ext cx="899" cy="465"/>
              <a:chOff x="2441" y="3196"/>
              <a:chExt cx="899" cy="465"/>
            </a:xfrm>
          </p:grpSpPr>
          <p:pic>
            <p:nvPicPr>
              <p:cNvPr id="27707" name="Rectangle 9274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" name="TextBox 17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XINPUT</a:t>
                </a: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9" name="Group 108"/>
            <p:cNvGrpSpPr>
              <a:grpSpLocks/>
            </p:cNvGrpSpPr>
            <p:nvPr/>
          </p:nvGrpSpPr>
          <p:grpSpPr bwMode="auto">
            <a:xfrm>
              <a:off x="4332" y="3201"/>
              <a:ext cx="899" cy="465"/>
              <a:chOff x="2441" y="3196"/>
              <a:chExt cx="899" cy="465"/>
            </a:xfrm>
          </p:grpSpPr>
          <p:pic>
            <p:nvPicPr>
              <p:cNvPr id="27705" name="Rectangle 9272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" name="TextBox 15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XContent</a:t>
                </a: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10" name="Group 111"/>
            <p:cNvGrpSpPr>
              <a:grpSpLocks/>
            </p:cNvGrpSpPr>
            <p:nvPr/>
          </p:nvGrpSpPr>
          <p:grpSpPr bwMode="auto">
            <a:xfrm>
              <a:off x="1432" y="3202"/>
              <a:ext cx="899" cy="465"/>
              <a:chOff x="2441" y="3196"/>
              <a:chExt cx="899" cy="465"/>
            </a:xfrm>
          </p:grpSpPr>
          <p:pic>
            <p:nvPicPr>
              <p:cNvPr id="27703" name="Rectangle 9270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TextBox 13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Direct3D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</p:grpSp>
      <p:grpSp>
        <p:nvGrpSpPr>
          <p:cNvPr id="11" name="Group 154"/>
          <p:cNvGrpSpPr>
            <a:grpSpLocks/>
          </p:cNvGrpSpPr>
          <p:nvPr/>
        </p:nvGrpSpPr>
        <p:grpSpPr bwMode="auto">
          <a:xfrm>
            <a:off x="2273300" y="3794125"/>
            <a:ext cx="6030913" cy="739775"/>
            <a:chOff x="1432" y="2390"/>
            <a:chExt cx="3799" cy="466"/>
          </a:xfrm>
        </p:grpSpPr>
        <p:grpSp>
          <p:nvGrpSpPr>
            <p:cNvPr id="12" name="Group 114"/>
            <p:cNvGrpSpPr>
              <a:grpSpLocks/>
            </p:cNvGrpSpPr>
            <p:nvPr/>
          </p:nvGrpSpPr>
          <p:grpSpPr bwMode="auto">
            <a:xfrm>
              <a:off x="1432" y="2390"/>
              <a:ext cx="723" cy="465"/>
              <a:chOff x="2441" y="3196"/>
              <a:chExt cx="899" cy="465"/>
            </a:xfrm>
          </p:grpSpPr>
          <p:pic>
            <p:nvPicPr>
              <p:cNvPr id="27697" name="Rectangle 9264"/>
              <p:cNvPicPr>
                <a:picLocks noChangeAspect="1" noChangeArrowheads="1"/>
              </p:cNvPicPr>
              <p:nvPr/>
            </p:nvPicPr>
            <p:blipFill>
              <a:blip r:embed="rId4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" name="TextBox 35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Graphics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13" name="Group 117"/>
            <p:cNvGrpSpPr>
              <a:grpSpLocks/>
            </p:cNvGrpSpPr>
            <p:nvPr/>
          </p:nvGrpSpPr>
          <p:grpSpPr bwMode="auto">
            <a:xfrm>
              <a:off x="2201" y="2390"/>
              <a:ext cx="723" cy="465"/>
              <a:chOff x="2441" y="3196"/>
              <a:chExt cx="899" cy="465"/>
            </a:xfrm>
          </p:grpSpPr>
          <p:pic>
            <p:nvPicPr>
              <p:cNvPr id="27695" name="Rectangle 9262"/>
              <p:cNvPicPr>
                <a:picLocks noChangeAspect="1" noChangeArrowheads="1"/>
              </p:cNvPicPr>
              <p:nvPr/>
            </p:nvPicPr>
            <p:blipFill>
              <a:blip r:embed="rId4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" name="TextBox 33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Audio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15" name="Group 120"/>
            <p:cNvGrpSpPr>
              <a:grpSpLocks/>
            </p:cNvGrpSpPr>
            <p:nvPr/>
          </p:nvGrpSpPr>
          <p:grpSpPr bwMode="auto">
            <a:xfrm>
              <a:off x="2970" y="2390"/>
              <a:ext cx="723" cy="465"/>
              <a:chOff x="2441" y="3196"/>
              <a:chExt cx="899" cy="465"/>
            </a:xfrm>
          </p:grpSpPr>
          <p:pic>
            <p:nvPicPr>
              <p:cNvPr id="27693" name="Rectangle 9260"/>
              <p:cNvPicPr>
                <a:picLocks noChangeAspect="1" noChangeArrowheads="1"/>
              </p:cNvPicPr>
              <p:nvPr/>
            </p:nvPicPr>
            <p:blipFill>
              <a:blip r:embed="rId4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2" name="TextBox 31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Input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17" name="Group 123"/>
            <p:cNvGrpSpPr>
              <a:grpSpLocks/>
            </p:cNvGrpSpPr>
            <p:nvPr/>
          </p:nvGrpSpPr>
          <p:grpSpPr bwMode="auto">
            <a:xfrm>
              <a:off x="3739" y="2390"/>
              <a:ext cx="723" cy="465"/>
              <a:chOff x="2441" y="3196"/>
              <a:chExt cx="899" cy="465"/>
            </a:xfrm>
          </p:grpSpPr>
          <p:pic>
            <p:nvPicPr>
              <p:cNvPr id="27691" name="Rectangle 9258"/>
              <p:cNvPicPr>
                <a:picLocks noChangeAspect="1" noChangeArrowheads="1"/>
              </p:cNvPicPr>
              <p:nvPr/>
            </p:nvPicPr>
            <p:blipFill>
              <a:blip r:embed="rId4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0" name="TextBox 29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Math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19" name="Group 126"/>
            <p:cNvGrpSpPr>
              <a:grpSpLocks/>
            </p:cNvGrpSpPr>
            <p:nvPr/>
          </p:nvGrpSpPr>
          <p:grpSpPr bwMode="auto">
            <a:xfrm>
              <a:off x="4508" y="2391"/>
              <a:ext cx="723" cy="465"/>
              <a:chOff x="2441" y="3196"/>
              <a:chExt cx="899" cy="465"/>
            </a:xfrm>
          </p:grpSpPr>
          <p:pic>
            <p:nvPicPr>
              <p:cNvPr id="27689" name="Rectangle 9256"/>
              <p:cNvPicPr>
                <a:picLocks noChangeAspect="1" noChangeArrowheads="1"/>
              </p:cNvPicPr>
              <p:nvPr/>
            </p:nvPicPr>
            <p:blipFill>
              <a:blip r:embed="rId4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8" name="TextBox 27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Storage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</p:grpSp>
      <p:grpSp>
        <p:nvGrpSpPr>
          <p:cNvPr id="21" name="Group 155"/>
          <p:cNvGrpSpPr>
            <a:grpSpLocks/>
          </p:cNvGrpSpPr>
          <p:nvPr/>
        </p:nvGrpSpPr>
        <p:grpSpPr bwMode="auto">
          <a:xfrm>
            <a:off x="2273300" y="2506663"/>
            <a:ext cx="6030913" cy="738187"/>
            <a:chOff x="1432" y="1579"/>
            <a:chExt cx="3799" cy="465"/>
          </a:xfrm>
        </p:grpSpPr>
        <p:grpSp>
          <p:nvGrpSpPr>
            <p:cNvPr id="22" name="Group 129"/>
            <p:cNvGrpSpPr>
              <a:grpSpLocks/>
            </p:cNvGrpSpPr>
            <p:nvPr/>
          </p:nvGrpSpPr>
          <p:grpSpPr bwMode="auto">
            <a:xfrm>
              <a:off x="1432" y="1579"/>
              <a:ext cx="1829" cy="465"/>
              <a:chOff x="2441" y="3196"/>
              <a:chExt cx="899" cy="465"/>
            </a:xfrm>
          </p:grpSpPr>
          <p:pic>
            <p:nvPicPr>
              <p:cNvPr id="27682" name="Rectangle 9249"/>
              <p:cNvPicPr>
                <a:picLocks noChangeAspect="1" noChangeArrowheads="1"/>
              </p:cNvPicPr>
              <p:nvPr/>
            </p:nvPicPr>
            <p:blipFill>
              <a:blip r:embed="rId5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TextBox 42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Application Model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23" name="Group 132"/>
            <p:cNvGrpSpPr>
              <a:grpSpLocks/>
            </p:cNvGrpSpPr>
            <p:nvPr/>
          </p:nvGrpSpPr>
          <p:grpSpPr bwMode="auto">
            <a:xfrm>
              <a:off x="3402" y="1579"/>
              <a:ext cx="1829" cy="465"/>
              <a:chOff x="2441" y="3196"/>
              <a:chExt cx="899" cy="465"/>
            </a:xfrm>
          </p:grpSpPr>
          <p:pic>
            <p:nvPicPr>
              <p:cNvPr id="27680" name="Rectangle 9247"/>
              <p:cNvPicPr>
                <a:picLocks noChangeAspect="1" noChangeArrowheads="1"/>
              </p:cNvPicPr>
              <p:nvPr/>
            </p:nvPicPr>
            <p:blipFill>
              <a:blip r:embed="rId5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1" name="TextBox 40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Content Pipeline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</p:grpSp>
      <p:grpSp>
        <p:nvGrpSpPr>
          <p:cNvPr id="24" name="Group 63"/>
          <p:cNvGrpSpPr/>
          <p:nvPr/>
        </p:nvGrpSpPr>
        <p:grpSpPr>
          <a:xfrm>
            <a:off x="688975" y="1000116"/>
            <a:ext cx="7769225" cy="1143000"/>
            <a:chOff x="688975" y="984250"/>
            <a:chExt cx="7769225" cy="1143000"/>
          </a:xfrm>
        </p:grpSpPr>
        <p:sp>
          <p:nvSpPr>
            <p:cNvPr id="7" name="Rounded Rectangle 6"/>
            <p:cNvSpPr>
              <a:spLocks noChangeArrowheads="1"/>
            </p:cNvSpPr>
            <p:nvPr/>
          </p:nvSpPr>
          <p:spPr bwMode="auto">
            <a:xfrm>
              <a:off x="688975" y="984250"/>
              <a:ext cx="7769225" cy="1143000"/>
            </a:xfrm>
            <a:prstGeom prst="roundRect">
              <a:avLst>
                <a:gd name="adj" fmla="val 16667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Games</a:t>
              </a:r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25" name="Group 170"/>
            <p:cNvGrpSpPr>
              <a:grpSpLocks/>
            </p:cNvGrpSpPr>
            <p:nvPr/>
          </p:nvGrpSpPr>
          <p:grpSpPr bwMode="auto">
            <a:xfrm>
              <a:off x="2273300" y="1214438"/>
              <a:ext cx="6030913" cy="741362"/>
              <a:chOff x="1432" y="765"/>
              <a:chExt cx="3799" cy="467"/>
            </a:xfrm>
          </p:grpSpPr>
          <p:grpSp>
            <p:nvGrpSpPr>
              <p:cNvPr id="26" name="Group 135"/>
              <p:cNvGrpSpPr>
                <a:grpSpLocks/>
              </p:cNvGrpSpPr>
              <p:nvPr/>
            </p:nvGrpSpPr>
            <p:grpSpPr bwMode="auto">
              <a:xfrm>
                <a:off x="1432" y="766"/>
                <a:ext cx="890" cy="465"/>
                <a:chOff x="2441" y="3196"/>
                <a:chExt cx="899" cy="465"/>
              </a:xfrm>
            </p:grpSpPr>
            <p:pic>
              <p:nvPicPr>
                <p:cNvPr id="27676" name="Rectangle 9243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2441" y="3196"/>
                  <a:ext cx="899" cy="4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TextBox 55"/>
                <p:cNvSpPr txBox="1">
                  <a:spLocks noChangeArrowheads="1"/>
                </p:cNvSpPr>
                <p:nvPr/>
              </p:nvSpPr>
              <p:spPr bwMode="auto">
                <a:xfrm>
                  <a:off x="2444" y="3328"/>
                  <a:ext cx="887" cy="212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none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Starter Kits</a:t>
                  </a:r>
                  <a:endParaRPr lang="en-US" dirty="0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7" name="Group 150"/>
              <p:cNvGrpSpPr>
                <a:grpSpLocks/>
              </p:cNvGrpSpPr>
              <p:nvPr/>
            </p:nvGrpSpPr>
            <p:grpSpPr bwMode="auto">
              <a:xfrm>
                <a:off x="2397" y="766"/>
                <a:ext cx="893" cy="466"/>
                <a:chOff x="2390" y="768"/>
                <a:chExt cx="893" cy="466"/>
              </a:xfrm>
            </p:grpSpPr>
            <p:pic>
              <p:nvPicPr>
                <p:cNvPr id="27674" name="Rectangle 9241"/>
                <p:cNvPicPr>
                  <a:picLocks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2390" y="768"/>
                  <a:ext cx="893" cy="4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4" name="TextBox 53"/>
                <p:cNvSpPr txBox="1">
                  <a:spLocks noChangeArrowheads="1"/>
                </p:cNvSpPr>
                <p:nvPr/>
              </p:nvSpPr>
              <p:spPr bwMode="auto">
                <a:xfrm>
                  <a:off x="2393" y="899"/>
                  <a:ext cx="878" cy="19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>
                  <a:spAutoFit/>
                </a:bodyPr>
                <a:lstStyle/>
                <a:p>
                  <a:pPr marL="228600" indent="-228600" algn="ctr" fontAlgn="auto">
                    <a:lnSpc>
                      <a:spcPct val="90000"/>
                    </a:lnSpc>
                    <a:spcBef>
                      <a:spcPct val="30000"/>
                    </a:spcBef>
                    <a:spcAft>
                      <a:spcPts val="0"/>
                    </a:spcAft>
                    <a:buClr>
                      <a:schemeClr val="tx2"/>
                    </a:buClr>
                    <a:buFont typeface="Wingdings 2" pitchFamily="18" charset="2"/>
                    <a:buNone/>
                    <a:defRPr/>
                  </a:pPr>
                  <a:r>
                    <a:rPr lang="en-US" sz="16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Code</a:t>
                  </a:r>
                  <a:endParaRPr lang="en-US" sz="2000" b="1" dirty="0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9" name="Group 143"/>
              <p:cNvGrpSpPr>
                <a:grpSpLocks/>
              </p:cNvGrpSpPr>
              <p:nvPr/>
            </p:nvGrpSpPr>
            <p:grpSpPr bwMode="auto">
              <a:xfrm>
                <a:off x="3365" y="766"/>
                <a:ext cx="893" cy="466"/>
                <a:chOff x="2188" y="713"/>
                <a:chExt cx="893" cy="466"/>
              </a:xfrm>
            </p:grpSpPr>
            <p:pic>
              <p:nvPicPr>
                <p:cNvPr id="27672" name="Rectangle 9239"/>
                <p:cNvPicPr>
                  <a:picLocks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2188" y="713"/>
                  <a:ext cx="893" cy="4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2" name="TextBox 51"/>
                <p:cNvSpPr txBox="1">
                  <a:spLocks noChangeArrowheads="1"/>
                </p:cNvSpPr>
                <p:nvPr/>
              </p:nvSpPr>
              <p:spPr bwMode="auto">
                <a:xfrm>
                  <a:off x="2191" y="844"/>
                  <a:ext cx="878" cy="19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>
                  <a:spAutoFit/>
                </a:bodyPr>
                <a:lstStyle/>
                <a:p>
                  <a:pPr marL="228600" indent="-228600" algn="ctr" fontAlgn="auto">
                    <a:lnSpc>
                      <a:spcPct val="90000"/>
                    </a:lnSpc>
                    <a:spcBef>
                      <a:spcPct val="30000"/>
                    </a:spcBef>
                    <a:spcAft>
                      <a:spcPts val="0"/>
                    </a:spcAft>
                    <a:buClr>
                      <a:schemeClr val="tx2"/>
                    </a:buClr>
                    <a:buFont typeface="Wingdings 2" pitchFamily="18" charset="2"/>
                    <a:buNone/>
                    <a:defRPr/>
                  </a:pPr>
                  <a:r>
                    <a:rPr lang="en-US" sz="16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Content</a:t>
                  </a:r>
                  <a:endParaRPr lang="en-US" sz="2000" b="1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31" name="Group 152"/>
              <p:cNvGrpSpPr>
                <a:grpSpLocks/>
              </p:cNvGrpSpPr>
              <p:nvPr/>
            </p:nvGrpSpPr>
            <p:grpSpPr bwMode="auto">
              <a:xfrm>
                <a:off x="4334" y="765"/>
                <a:ext cx="897" cy="467"/>
                <a:chOff x="4334" y="765"/>
                <a:chExt cx="897" cy="467"/>
              </a:xfrm>
            </p:grpSpPr>
            <p:pic>
              <p:nvPicPr>
                <p:cNvPr id="27670" name="Rectangle 9237"/>
                <p:cNvPicPr>
                  <a:picLocks noChangeArrowheads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4334" y="765"/>
                  <a:ext cx="897" cy="46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0" name="TextBox 19"/>
                <p:cNvSpPr txBox="1">
                  <a:spLocks noChangeArrowheads="1"/>
                </p:cNvSpPr>
                <p:nvPr/>
              </p:nvSpPr>
              <p:spPr bwMode="auto">
                <a:xfrm>
                  <a:off x="4341" y="905"/>
                  <a:ext cx="878" cy="19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>
                  <a:spAutoFit/>
                </a:bodyPr>
                <a:lstStyle/>
                <a:p>
                  <a:pPr marL="228600" indent="-228600" algn="ctr" fontAlgn="auto">
                    <a:lnSpc>
                      <a:spcPct val="90000"/>
                    </a:lnSpc>
                    <a:spcBef>
                      <a:spcPct val="30000"/>
                    </a:spcBef>
                    <a:spcAft>
                      <a:spcPts val="0"/>
                    </a:spcAft>
                    <a:buClr>
                      <a:schemeClr val="tx2"/>
                    </a:buClr>
                    <a:buFont typeface="Wingdings 2" pitchFamily="18" charset="2"/>
                    <a:buNone/>
                    <a:defRPr/>
                  </a:pPr>
                  <a:r>
                    <a:rPr lang="en-US" sz="16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Components</a:t>
                  </a:r>
                  <a:endParaRPr lang="en-US" sz="2000" b="1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</p:grpSp>
      </p:grpSp>
      <p:grpSp>
        <p:nvGrpSpPr>
          <p:cNvPr id="33" name="Group 169"/>
          <p:cNvGrpSpPr>
            <a:grpSpLocks/>
          </p:cNvGrpSpPr>
          <p:nvPr/>
        </p:nvGrpSpPr>
        <p:grpSpPr bwMode="auto">
          <a:xfrm>
            <a:off x="228600" y="6419850"/>
            <a:ext cx="5681663" cy="338138"/>
            <a:chOff x="144" y="4044"/>
            <a:chExt cx="3579" cy="213"/>
          </a:xfrm>
        </p:grpSpPr>
        <p:sp>
          <p:nvSpPr>
            <p:cNvPr id="27659" name="TextBox 9226"/>
            <p:cNvSpPr txBox="1">
              <a:spLocks noChangeArrowheads="1"/>
            </p:cNvSpPr>
            <p:nvPr/>
          </p:nvSpPr>
          <p:spPr bwMode="auto">
            <a:xfrm>
              <a:off x="144" y="4044"/>
              <a:ext cx="70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latin typeface="Trebuchet MS" pitchFamily="34" charset="0"/>
                </a:rPr>
                <a:t>Legend</a:t>
              </a:r>
            </a:p>
          </p:txBody>
        </p:sp>
        <p:pic>
          <p:nvPicPr>
            <p:cNvPr id="27660" name="Rectangle 9227"/>
            <p:cNvPicPr>
              <a:picLocks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825" y="4050"/>
              <a:ext cx="86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TextBox 59"/>
            <p:cNvSpPr txBox="1">
              <a:spLocks noChangeArrowheads="1"/>
            </p:cNvSpPr>
            <p:nvPr/>
          </p:nvSpPr>
          <p:spPr bwMode="auto">
            <a:xfrm>
              <a:off x="809" y="4064"/>
              <a:ext cx="888" cy="16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>
                <a:defRPr/>
              </a:pP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XNA</a:t>
              </a:r>
              <a:r>
                <a:rPr 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 </a:t>
              </a: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Provides</a:t>
              </a: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27662" name="Rectangle 9229"/>
            <p:cNvPicPr>
              <a:picLocks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821" y="4050"/>
              <a:ext cx="86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63" name="Rectangle 9230"/>
            <p:cNvPicPr>
              <a:picLocks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818" y="4049"/>
              <a:ext cx="86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Box 62"/>
            <p:cNvSpPr txBox="1">
              <a:spLocks noChangeArrowheads="1"/>
            </p:cNvSpPr>
            <p:nvPr/>
          </p:nvSpPr>
          <p:spPr bwMode="auto">
            <a:xfrm>
              <a:off x="1822" y="4064"/>
              <a:ext cx="888" cy="16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>
                <a:defRPr/>
              </a:pP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You</a:t>
              </a:r>
              <a:r>
                <a:rPr 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 </a:t>
              </a: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Provide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665" name="TextBox 63"/>
            <p:cNvSpPr txBox="1">
              <a:spLocks noChangeArrowheads="1"/>
            </p:cNvSpPr>
            <p:nvPr/>
          </p:nvSpPr>
          <p:spPr bwMode="auto">
            <a:xfrm>
              <a:off x="2835" y="4060"/>
              <a:ext cx="888" cy="16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Community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advTm="35257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457200" y="357174"/>
            <a:ext cx="8229600" cy="1143000"/>
          </a:xfrm>
        </p:spPr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Starter Kits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457200" y="1643050"/>
            <a:ext cx="8229600" cy="4983163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en-US" sz="2800" i="1" dirty="0" smtClean="0">
                <a:solidFill>
                  <a:srgbClr val="F7E993"/>
                </a:solidFill>
              </a:rPr>
              <a:t>“Take our games and make them your own”</a:t>
            </a:r>
          </a:p>
          <a:p>
            <a:pPr algn="ctr" eaLnBrk="1" hangingPunct="1">
              <a:buFont typeface="Arial" charset="0"/>
              <a:buNone/>
            </a:pPr>
            <a:endParaRPr lang="en-US" sz="2800" i="1" dirty="0" smtClean="0">
              <a:solidFill>
                <a:srgbClr val="F7E993"/>
              </a:solidFill>
            </a:endParaRPr>
          </a:p>
          <a:p>
            <a:pPr eaLnBrk="1" hangingPunct="1"/>
            <a:r>
              <a:rPr lang="en-US" sz="2800" dirty="0" smtClean="0">
                <a:solidFill>
                  <a:schemeClr val="bg1"/>
                </a:solidFill>
              </a:rPr>
              <a:t>Complete game</a:t>
            </a:r>
          </a:p>
          <a:p>
            <a:pPr lvl="1" eaLnBrk="1" hangingPunct="1"/>
            <a:r>
              <a:rPr lang="en-US" sz="2000" dirty="0" smtClean="0">
                <a:solidFill>
                  <a:schemeClr val="bg1"/>
                </a:solidFill>
              </a:rPr>
              <a:t>Starting point</a:t>
            </a:r>
          </a:p>
          <a:p>
            <a:pPr lvl="1" eaLnBrk="1" hangingPunct="1"/>
            <a:r>
              <a:rPr lang="en-US" sz="2000" dirty="0" smtClean="0">
                <a:solidFill>
                  <a:schemeClr val="bg1"/>
                </a:solidFill>
              </a:rPr>
              <a:t>Hit F5 and run</a:t>
            </a:r>
          </a:p>
          <a:p>
            <a:pPr lvl="1" eaLnBrk="1" hangingPunct="1"/>
            <a:r>
              <a:rPr lang="en-US" sz="2000" dirty="0" smtClean="0">
                <a:solidFill>
                  <a:schemeClr val="bg1"/>
                </a:solidFill>
              </a:rPr>
              <a:t>Documentation and tutorials</a:t>
            </a:r>
          </a:p>
          <a:p>
            <a:pPr eaLnBrk="1" hangingPunct="1"/>
            <a:r>
              <a:rPr lang="en-US" sz="2800" dirty="0" smtClean="0">
                <a:solidFill>
                  <a:schemeClr val="bg1"/>
                </a:solidFill>
              </a:rPr>
              <a:t>Availability</a:t>
            </a:r>
          </a:p>
          <a:p>
            <a:pPr lvl="1" eaLnBrk="1" hangingPunct="1"/>
            <a:r>
              <a:rPr lang="en-US" sz="2000" dirty="0" smtClean="0">
                <a:solidFill>
                  <a:schemeClr val="bg1"/>
                </a:solidFill>
              </a:rPr>
              <a:t>Free</a:t>
            </a:r>
          </a:p>
          <a:p>
            <a:pPr lvl="1" eaLnBrk="1" hangingPunct="1"/>
            <a:r>
              <a:rPr lang="en-US" sz="2000" dirty="0" smtClean="0">
                <a:solidFill>
                  <a:schemeClr val="bg1"/>
                </a:solidFill>
              </a:rPr>
              <a:t>Microsoft will continue and create more</a:t>
            </a:r>
            <a:endParaRPr lang="nl-NL" sz="2000" dirty="0" smtClean="0">
              <a:solidFill>
                <a:schemeClr val="bg1"/>
              </a:solidFill>
            </a:endParaRPr>
          </a:p>
        </p:txBody>
      </p:sp>
      <p:pic>
        <p:nvPicPr>
          <p:cNvPr id="5" name="Picture 2" descr="http://exdream.no-ip.info/blog/images/RacingGameScreenshotBig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43625" y="3375025"/>
            <a:ext cx="2714625" cy="169703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24" name="Picture 23" descr="1gamehighlig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357166"/>
            <a:ext cx="1726828" cy="1125843"/>
          </a:xfrm>
          <a:prstGeom prst="rect">
            <a:avLst/>
          </a:prstGeom>
        </p:spPr>
      </p:pic>
    </p:spTree>
  </p:cSld>
  <p:clrMapOvr>
    <a:masterClrMapping/>
  </p:clrMapOvr>
  <p:transition advTm="93726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457200" y="357174"/>
            <a:ext cx="8229600" cy="1143000"/>
          </a:xfrm>
        </p:spPr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Components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>
          <a:xfrm>
            <a:off x="457200" y="1589109"/>
            <a:ext cx="8229600" cy="4983163"/>
          </a:xfrm>
        </p:spPr>
        <p:txBody>
          <a:bodyPr/>
          <a:lstStyle/>
          <a:p>
            <a:pPr eaLnBrk="1" hangingPunct="1"/>
            <a:r>
              <a:rPr lang="en-US" dirty="0" err="1" smtClean="0">
                <a:solidFill>
                  <a:schemeClr val="bg1"/>
                </a:solidFill>
              </a:rPr>
              <a:t>Intergrates</a:t>
            </a:r>
            <a:r>
              <a:rPr lang="en-US" dirty="0" smtClean="0">
                <a:solidFill>
                  <a:schemeClr val="bg1"/>
                </a:solidFill>
              </a:rPr>
              <a:t> within the </a:t>
            </a:r>
            <a:r>
              <a:rPr lang="en-US" dirty="0" err="1" smtClean="0">
                <a:solidFill>
                  <a:schemeClr val="bg1"/>
                </a:solidFill>
              </a:rPr>
              <a:t>gameloop</a:t>
            </a:r>
            <a:endParaRPr lang="en-US" dirty="0" smtClean="0">
              <a:solidFill>
                <a:schemeClr val="bg1"/>
              </a:solidFill>
            </a:endParaRPr>
          </a:p>
          <a:p>
            <a:pPr lvl="1" eaLnBrk="1" hangingPunct="1"/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sz="2000" dirty="0" smtClean="0">
                <a:solidFill>
                  <a:schemeClr val="bg1"/>
                </a:solidFill>
              </a:rPr>
              <a:t>Initialize, Load, Update, </a:t>
            </a:r>
            <a:r>
              <a:rPr lang="en-US" sz="2000" i="1" dirty="0" smtClean="0">
                <a:solidFill>
                  <a:schemeClr val="bg1"/>
                </a:solidFill>
              </a:rPr>
              <a:t>Draw</a:t>
            </a:r>
            <a:r>
              <a:rPr lang="en-US" sz="2000" dirty="0" smtClean="0">
                <a:solidFill>
                  <a:schemeClr val="bg1"/>
                </a:solidFill>
              </a:rPr>
              <a:t>, Unload</a:t>
            </a:r>
            <a:endParaRPr lang="en-US" dirty="0" smtClean="0">
              <a:solidFill>
                <a:schemeClr val="bg1"/>
              </a:solidFill>
            </a:endParaRPr>
          </a:p>
          <a:p>
            <a:pPr eaLnBrk="1" hangingPunct="1"/>
            <a:endParaRPr lang="en-US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Create and reuse code</a:t>
            </a: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3</a:t>
            </a:r>
            <a:r>
              <a:rPr lang="en-US" baseline="30000" dirty="0" smtClean="0">
                <a:solidFill>
                  <a:schemeClr val="bg1"/>
                </a:solidFill>
              </a:rPr>
              <a:t>rd</a:t>
            </a:r>
            <a:r>
              <a:rPr lang="en-US" dirty="0" smtClean="0">
                <a:solidFill>
                  <a:schemeClr val="bg1"/>
                </a:solidFill>
              </a:rPr>
              <a:t> party components</a:t>
            </a: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Community has a standard</a:t>
            </a: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Menus, virtual keyboard, game engine, game info, radar’s, map, etc…</a:t>
            </a:r>
          </a:p>
          <a:p>
            <a:pPr eaLnBrk="1" hangingPunct="1"/>
            <a:endParaRPr lang="nl-NL" dirty="0" smtClean="0">
              <a:solidFill>
                <a:schemeClr val="bg1"/>
              </a:solidFill>
            </a:endParaRPr>
          </a:p>
        </p:txBody>
      </p:sp>
      <p:pic>
        <p:nvPicPr>
          <p:cNvPr id="4" name="Picture 3" descr="1gamehighlig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44" y="357166"/>
            <a:ext cx="1726828" cy="1125843"/>
          </a:xfrm>
          <a:prstGeom prst="rect">
            <a:avLst/>
          </a:prstGeom>
        </p:spPr>
      </p:pic>
    </p:spTree>
  </p:cSld>
  <p:clrMapOvr>
    <a:masterClrMapping/>
  </p:clrMapOvr>
  <p:transition advTm="87782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xfrm>
            <a:off x="457200" y="357174"/>
            <a:ext cx="8229600" cy="1143000"/>
          </a:xfrm>
        </p:spPr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Components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>
          <a:xfrm>
            <a:off x="500034" y="1571612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Example</a:t>
            </a:r>
          </a:p>
          <a:p>
            <a:pPr lvl="1" eaLnBrk="1" hangingPunct="1"/>
            <a:r>
              <a:rPr lang="nl-NL" dirty="0" err="1" smtClean="0">
                <a:solidFill>
                  <a:schemeClr val="bg1"/>
                </a:solidFill>
              </a:rPr>
              <a:t>Virtual</a:t>
            </a:r>
            <a:r>
              <a:rPr lang="nl-NL" dirty="0" smtClean="0">
                <a:solidFill>
                  <a:schemeClr val="bg1"/>
                </a:solidFill>
              </a:rPr>
              <a:t> keyboard </a:t>
            </a:r>
            <a:r>
              <a:rPr lang="nl-NL" dirty="0" err="1" smtClean="0">
                <a:solidFill>
                  <a:schemeClr val="bg1"/>
                </a:solidFill>
              </a:rPr>
              <a:t>for</a:t>
            </a:r>
            <a:r>
              <a:rPr lang="nl-NL" dirty="0" smtClean="0">
                <a:solidFill>
                  <a:schemeClr val="bg1"/>
                </a:solidFill>
              </a:rPr>
              <a:t> XBOX 360</a:t>
            </a:r>
          </a:p>
        </p:txBody>
      </p:sp>
      <p:pic>
        <p:nvPicPr>
          <p:cNvPr id="36867" name="Picture 2" descr="http://www.xnaresources.com/images/compimages/OnscreenKeyboard_1.pn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71688" y="2714625"/>
            <a:ext cx="4876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1gamehighlig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357166"/>
            <a:ext cx="1726828" cy="1125843"/>
          </a:xfrm>
          <a:prstGeom prst="rect">
            <a:avLst/>
          </a:prstGeom>
        </p:spPr>
      </p:pic>
    </p:spTree>
  </p:cSld>
  <p:clrMapOvr>
    <a:masterClrMapping/>
  </p:clrMapOvr>
  <p:transition advTm="59359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z="4800" smtClean="0">
                <a:solidFill>
                  <a:srgbClr val="F2C160"/>
                </a:solidFill>
              </a:rPr>
              <a:t>XNA Framework Overzicht</a:t>
            </a:r>
            <a:endParaRPr lang="nl-NL" sz="4800" smtClean="0">
              <a:solidFill>
                <a:srgbClr val="F2C160"/>
              </a:solidFill>
            </a:endParaRPr>
          </a:p>
        </p:txBody>
      </p:sp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688975" y="4883150"/>
            <a:ext cx="7769225" cy="1143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Platform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688975" y="3582988"/>
            <a:ext cx="7769225" cy="1143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Core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Framework</a:t>
            </a:r>
          </a:p>
        </p:txBody>
      </p:sp>
      <p:grpSp>
        <p:nvGrpSpPr>
          <p:cNvPr id="2" name="Group 153"/>
          <p:cNvGrpSpPr>
            <a:grpSpLocks/>
          </p:cNvGrpSpPr>
          <p:nvPr/>
        </p:nvGrpSpPr>
        <p:grpSpPr bwMode="auto">
          <a:xfrm>
            <a:off x="2273300" y="5081588"/>
            <a:ext cx="6030913" cy="739775"/>
            <a:chOff x="1432" y="3201"/>
            <a:chExt cx="3799" cy="466"/>
          </a:xfrm>
        </p:grpSpPr>
        <p:grpSp>
          <p:nvGrpSpPr>
            <p:cNvPr id="3" name="Group 104"/>
            <p:cNvGrpSpPr>
              <a:grpSpLocks/>
            </p:cNvGrpSpPr>
            <p:nvPr/>
          </p:nvGrpSpPr>
          <p:grpSpPr bwMode="auto">
            <a:xfrm>
              <a:off x="2398" y="3201"/>
              <a:ext cx="899" cy="465"/>
              <a:chOff x="2441" y="3196"/>
              <a:chExt cx="899" cy="465"/>
            </a:xfrm>
          </p:grpSpPr>
          <p:pic>
            <p:nvPicPr>
              <p:cNvPr id="27709" name="Rectangle 9276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" name="TextBox 19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XACT</a:t>
                </a: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8" name="Group 105"/>
            <p:cNvGrpSpPr>
              <a:grpSpLocks/>
            </p:cNvGrpSpPr>
            <p:nvPr/>
          </p:nvGrpSpPr>
          <p:grpSpPr bwMode="auto">
            <a:xfrm>
              <a:off x="3365" y="3201"/>
              <a:ext cx="899" cy="465"/>
              <a:chOff x="2441" y="3196"/>
              <a:chExt cx="899" cy="465"/>
            </a:xfrm>
          </p:grpSpPr>
          <p:pic>
            <p:nvPicPr>
              <p:cNvPr id="27707" name="Rectangle 9274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" name="TextBox 17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XINPUT</a:t>
                </a: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9" name="Group 108"/>
            <p:cNvGrpSpPr>
              <a:grpSpLocks/>
            </p:cNvGrpSpPr>
            <p:nvPr/>
          </p:nvGrpSpPr>
          <p:grpSpPr bwMode="auto">
            <a:xfrm>
              <a:off x="4332" y="3201"/>
              <a:ext cx="899" cy="465"/>
              <a:chOff x="2441" y="3196"/>
              <a:chExt cx="899" cy="465"/>
            </a:xfrm>
          </p:grpSpPr>
          <p:pic>
            <p:nvPicPr>
              <p:cNvPr id="27705" name="Rectangle 9272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" name="TextBox 15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XContent</a:t>
                </a: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10" name="Group 111"/>
            <p:cNvGrpSpPr>
              <a:grpSpLocks/>
            </p:cNvGrpSpPr>
            <p:nvPr/>
          </p:nvGrpSpPr>
          <p:grpSpPr bwMode="auto">
            <a:xfrm>
              <a:off x="1432" y="3202"/>
              <a:ext cx="899" cy="465"/>
              <a:chOff x="2441" y="3196"/>
              <a:chExt cx="899" cy="465"/>
            </a:xfrm>
          </p:grpSpPr>
          <p:pic>
            <p:nvPicPr>
              <p:cNvPr id="27703" name="Rectangle 9270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TextBox 13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Direct3D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</p:grpSp>
      <p:grpSp>
        <p:nvGrpSpPr>
          <p:cNvPr id="11" name="Group 154"/>
          <p:cNvGrpSpPr>
            <a:grpSpLocks/>
          </p:cNvGrpSpPr>
          <p:nvPr/>
        </p:nvGrpSpPr>
        <p:grpSpPr bwMode="auto">
          <a:xfrm>
            <a:off x="2273300" y="3794125"/>
            <a:ext cx="6030913" cy="739775"/>
            <a:chOff x="1432" y="2390"/>
            <a:chExt cx="3799" cy="466"/>
          </a:xfrm>
        </p:grpSpPr>
        <p:grpSp>
          <p:nvGrpSpPr>
            <p:cNvPr id="12" name="Group 114"/>
            <p:cNvGrpSpPr>
              <a:grpSpLocks/>
            </p:cNvGrpSpPr>
            <p:nvPr/>
          </p:nvGrpSpPr>
          <p:grpSpPr bwMode="auto">
            <a:xfrm>
              <a:off x="1432" y="2390"/>
              <a:ext cx="723" cy="465"/>
              <a:chOff x="2441" y="3196"/>
              <a:chExt cx="899" cy="465"/>
            </a:xfrm>
          </p:grpSpPr>
          <p:pic>
            <p:nvPicPr>
              <p:cNvPr id="27697" name="Rectangle 9264"/>
              <p:cNvPicPr>
                <a:picLocks noChangeAspect="1" noChangeArrowheads="1"/>
              </p:cNvPicPr>
              <p:nvPr/>
            </p:nvPicPr>
            <p:blipFill>
              <a:blip r:embed="rId4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" name="TextBox 35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Graphics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13" name="Group 117"/>
            <p:cNvGrpSpPr>
              <a:grpSpLocks/>
            </p:cNvGrpSpPr>
            <p:nvPr/>
          </p:nvGrpSpPr>
          <p:grpSpPr bwMode="auto">
            <a:xfrm>
              <a:off x="2201" y="2390"/>
              <a:ext cx="723" cy="465"/>
              <a:chOff x="2441" y="3196"/>
              <a:chExt cx="899" cy="465"/>
            </a:xfrm>
          </p:grpSpPr>
          <p:pic>
            <p:nvPicPr>
              <p:cNvPr id="27695" name="Rectangle 9262"/>
              <p:cNvPicPr>
                <a:picLocks noChangeAspect="1" noChangeArrowheads="1"/>
              </p:cNvPicPr>
              <p:nvPr/>
            </p:nvPicPr>
            <p:blipFill>
              <a:blip r:embed="rId4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" name="TextBox 33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Audio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15" name="Group 120"/>
            <p:cNvGrpSpPr>
              <a:grpSpLocks/>
            </p:cNvGrpSpPr>
            <p:nvPr/>
          </p:nvGrpSpPr>
          <p:grpSpPr bwMode="auto">
            <a:xfrm>
              <a:off x="2970" y="2390"/>
              <a:ext cx="723" cy="465"/>
              <a:chOff x="2441" y="3196"/>
              <a:chExt cx="899" cy="465"/>
            </a:xfrm>
          </p:grpSpPr>
          <p:pic>
            <p:nvPicPr>
              <p:cNvPr id="27693" name="Rectangle 9260"/>
              <p:cNvPicPr>
                <a:picLocks noChangeAspect="1" noChangeArrowheads="1"/>
              </p:cNvPicPr>
              <p:nvPr/>
            </p:nvPicPr>
            <p:blipFill>
              <a:blip r:embed="rId4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2" name="TextBox 31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Input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17" name="Group 123"/>
            <p:cNvGrpSpPr>
              <a:grpSpLocks/>
            </p:cNvGrpSpPr>
            <p:nvPr/>
          </p:nvGrpSpPr>
          <p:grpSpPr bwMode="auto">
            <a:xfrm>
              <a:off x="3739" y="2390"/>
              <a:ext cx="723" cy="465"/>
              <a:chOff x="2441" y="3196"/>
              <a:chExt cx="899" cy="465"/>
            </a:xfrm>
          </p:grpSpPr>
          <p:pic>
            <p:nvPicPr>
              <p:cNvPr id="27691" name="Rectangle 9258"/>
              <p:cNvPicPr>
                <a:picLocks noChangeAspect="1" noChangeArrowheads="1"/>
              </p:cNvPicPr>
              <p:nvPr/>
            </p:nvPicPr>
            <p:blipFill>
              <a:blip r:embed="rId4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0" name="TextBox 29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Math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19" name="Group 126"/>
            <p:cNvGrpSpPr>
              <a:grpSpLocks/>
            </p:cNvGrpSpPr>
            <p:nvPr/>
          </p:nvGrpSpPr>
          <p:grpSpPr bwMode="auto">
            <a:xfrm>
              <a:off x="4508" y="2391"/>
              <a:ext cx="723" cy="465"/>
              <a:chOff x="2441" y="3196"/>
              <a:chExt cx="899" cy="465"/>
            </a:xfrm>
          </p:grpSpPr>
          <p:pic>
            <p:nvPicPr>
              <p:cNvPr id="27689" name="Rectangle 9256"/>
              <p:cNvPicPr>
                <a:picLocks noChangeAspect="1" noChangeArrowheads="1"/>
              </p:cNvPicPr>
              <p:nvPr/>
            </p:nvPicPr>
            <p:blipFill>
              <a:blip r:embed="rId4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8" name="TextBox 27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Storage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</p:grpSp>
      <p:grpSp>
        <p:nvGrpSpPr>
          <p:cNvPr id="33" name="Group 169"/>
          <p:cNvGrpSpPr>
            <a:grpSpLocks/>
          </p:cNvGrpSpPr>
          <p:nvPr/>
        </p:nvGrpSpPr>
        <p:grpSpPr bwMode="auto">
          <a:xfrm>
            <a:off x="228600" y="6419850"/>
            <a:ext cx="5681663" cy="338138"/>
            <a:chOff x="144" y="4044"/>
            <a:chExt cx="3579" cy="213"/>
          </a:xfrm>
        </p:grpSpPr>
        <p:sp>
          <p:nvSpPr>
            <p:cNvPr id="27659" name="TextBox 9226"/>
            <p:cNvSpPr txBox="1">
              <a:spLocks noChangeArrowheads="1"/>
            </p:cNvSpPr>
            <p:nvPr/>
          </p:nvSpPr>
          <p:spPr bwMode="auto">
            <a:xfrm>
              <a:off x="144" y="4044"/>
              <a:ext cx="70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latin typeface="Trebuchet MS" pitchFamily="34" charset="0"/>
                </a:rPr>
                <a:t>Legend</a:t>
              </a:r>
            </a:p>
          </p:txBody>
        </p:sp>
        <p:pic>
          <p:nvPicPr>
            <p:cNvPr id="27660" name="Rectangle 9227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25" y="4050"/>
              <a:ext cx="86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TextBox 59"/>
            <p:cNvSpPr txBox="1">
              <a:spLocks noChangeArrowheads="1"/>
            </p:cNvSpPr>
            <p:nvPr/>
          </p:nvSpPr>
          <p:spPr bwMode="auto">
            <a:xfrm>
              <a:off x="809" y="4064"/>
              <a:ext cx="888" cy="16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>
                <a:defRPr/>
              </a:pP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XNA</a:t>
              </a:r>
              <a:r>
                <a:rPr 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 </a:t>
              </a: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Provides</a:t>
              </a: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27662" name="Rectangle 9229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821" y="4050"/>
              <a:ext cx="86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63" name="Rectangle 9230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818" y="4049"/>
              <a:ext cx="86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Box 62"/>
            <p:cNvSpPr txBox="1">
              <a:spLocks noChangeArrowheads="1"/>
            </p:cNvSpPr>
            <p:nvPr/>
          </p:nvSpPr>
          <p:spPr bwMode="auto">
            <a:xfrm>
              <a:off x="1822" y="4064"/>
              <a:ext cx="888" cy="16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>
                <a:defRPr/>
              </a:pP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You</a:t>
              </a:r>
              <a:r>
                <a:rPr 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 </a:t>
              </a: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Provide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665" name="TextBox 63"/>
            <p:cNvSpPr txBox="1">
              <a:spLocks noChangeArrowheads="1"/>
            </p:cNvSpPr>
            <p:nvPr/>
          </p:nvSpPr>
          <p:spPr bwMode="auto">
            <a:xfrm>
              <a:off x="2835" y="4060"/>
              <a:ext cx="888" cy="16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Community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65" name="Rounded Rectangle 64"/>
          <p:cNvSpPr>
            <a:spLocks noChangeArrowheads="1"/>
          </p:cNvSpPr>
          <p:nvPr/>
        </p:nvSpPr>
        <p:spPr bwMode="auto">
          <a:xfrm>
            <a:off x="688975" y="2282825"/>
            <a:ext cx="7769225" cy="1143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Extended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Framework</a:t>
            </a:r>
          </a:p>
        </p:txBody>
      </p:sp>
      <p:grpSp>
        <p:nvGrpSpPr>
          <p:cNvPr id="66" name="Group 155"/>
          <p:cNvGrpSpPr>
            <a:grpSpLocks/>
          </p:cNvGrpSpPr>
          <p:nvPr/>
        </p:nvGrpSpPr>
        <p:grpSpPr bwMode="auto">
          <a:xfrm>
            <a:off x="2273300" y="2506663"/>
            <a:ext cx="6030913" cy="738187"/>
            <a:chOff x="1432" y="1579"/>
            <a:chExt cx="3799" cy="465"/>
          </a:xfrm>
        </p:grpSpPr>
        <p:grpSp>
          <p:nvGrpSpPr>
            <p:cNvPr id="67" name="Group 129"/>
            <p:cNvGrpSpPr>
              <a:grpSpLocks/>
            </p:cNvGrpSpPr>
            <p:nvPr/>
          </p:nvGrpSpPr>
          <p:grpSpPr bwMode="auto">
            <a:xfrm>
              <a:off x="1432" y="1579"/>
              <a:ext cx="1829" cy="465"/>
              <a:chOff x="2441" y="3196"/>
              <a:chExt cx="899" cy="465"/>
            </a:xfrm>
          </p:grpSpPr>
          <p:pic>
            <p:nvPicPr>
              <p:cNvPr id="71" name="Rectangle 9249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2" name="TextBox 71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Application Model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68" name="Group 132"/>
            <p:cNvGrpSpPr>
              <a:grpSpLocks/>
            </p:cNvGrpSpPr>
            <p:nvPr/>
          </p:nvGrpSpPr>
          <p:grpSpPr bwMode="auto">
            <a:xfrm>
              <a:off x="3402" y="1579"/>
              <a:ext cx="1829" cy="465"/>
              <a:chOff x="2441" y="3196"/>
              <a:chExt cx="899" cy="465"/>
            </a:xfrm>
          </p:grpSpPr>
          <p:pic>
            <p:nvPicPr>
              <p:cNvPr id="69" name="Rectangle 9247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0" name="TextBox 69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Content Pipeline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688975" y="1000116"/>
            <a:ext cx="7769225" cy="1143000"/>
            <a:chOff x="688975" y="1000116"/>
            <a:chExt cx="7769225" cy="1143000"/>
          </a:xfrm>
        </p:grpSpPr>
        <p:sp>
          <p:nvSpPr>
            <p:cNvPr id="74" name="Rounded Rectangle 73"/>
            <p:cNvSpPr>
              <a:spLocks noChangeArrowheads="1"/>
            </p:cNvSpPr>
            <p:nvPr/>
          </p:nvSpPr>
          <p:spPr bwMode="auto">
            <a:xfrm>
              <a:off x="688975" y="1000116"/>
              <a:ext cx="7769225" cy="1143000"/>
            </a:xfrm>
            <a:prstGeom prst="roundRect">
              <a:avLst>
                <a:gd name="adj" fmla="val 16667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Games</a:t>
              </a:r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75" name="Group 170"/>
            <p:cNvGrpSpPr>
              <a:grpSpLocks/>
            </p:cNvGrpSpPr>
            <p:nvPr/>
          </p:nvGrpSpPr>
          <p:grpSpPr bwMode="auto">
            <a:xfrm>
              <a:off x="2273300" y="1230300"/>
              <a:ext cx="6030913" cy="741360"/>
              <a:chOff x="1432" y="765"/>
              <a:chExt cx="3799" cy="467"/>
            </a:xfrm>
          </p:grpSpPr>
          <p:grpSp>
            <p:nvGrpSpPr>
              <p:cNvPr id="76" name="Group 135"/>
              <p:cNvGrpSpPr>
                <a:grpSpLocks/>
              </p:cNvGrpSpPr>
              <p:nvPr/>
            </p:nvGrpSpPr>
            <p:grpSpPr bwMode="auto">
              <a:xfrm>
                <a:off x="1432" y="766"/>
                <a:ext cx="890" cy="465"/>
                <a:chOff x="2441" y="3196"/>
                <a:chExt cx="899" cy="465"/>
              </a:xfrm>
            </p:grpSpPr>
            <p:pic>
              <p:nvPicPr>
                <p:cNvPr id="86" name="Rectangle 9243"/>
                <p:cNvPicPr>
                  <a:picLocks noChangeAspect="1" noChangeArrowheads="1"/>
                </p:cNvPicPr>
                <p:nvPr/>
              </p:nvPicPr>
              <p:blipFill>
                <a:blip r:embed="rId9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2441" y="3196"/>
                  <a:ext cx="899" cy="4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7" name="TextBox 86"/>
                <p:cNvSpPr txBox="1">
                  <a:spLocks noChangeArrowheads="1"/>
                </p:cNvSpPr>
                <p:nvPr/>
              </p:nvSpPr>
              <p:spPr bwMode="auto">
                <a:xfrm>
                  <a:off x="2444" y="3328"/>
                  <a:ext cx="887" cy="212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none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Starter Kits</a:t>
                  </a:r>
                  <a:endParaRPr lang="en-US" dirty="0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77" name="Group 150"/>
              <p:cNvGrpSpPr>
                <a:grpSpLocks/>
              </p:cNvGrpSpPr>
              <p:nvPr/>
            </p:nvGrpSpPr>
            <p:grpSpPr bwMode="auto">
              <a:xfrm>
                <a:off x="2397" y="766"/>
                <a:ext cx="893" cy="466"/>
                <a:chOff x="2390" y="768"/>
                <a:chExt cx="893" cy="466"/>
              </a:xfrm>
            </p:grpSpPr>
            <p:pic>
              <p:nvPicPr>
                <p:cNvPr id="84" name="Rectangle 9241"/>
                <p:cNvPicPr>
                  <a:picLocks noChangeArrowheads="1"/>
                </p:cNvPicPr>
                <p:nvPr/>
              </p:nvPicPr>
              <p:blipFill>
                <a:blip r:embed="rId10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2390" y="768"/>
                  <a:ext cx="893" cy="4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5" name="TextBox 84"/>
                <p:cNvSpPr txBox="1">
                  <a:spLocks noChangeArrowheads="1"/>
                </p:cNvSpPr>
                <p:nvPr/>
              </p:nvSpPr>
              <p:spPr bwMode="auto">
                <a:xfrm>
                  <a:off x="2393" y="899"/>
                  <a:ext cx="878" cy="19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>
                  <a:spAutoFit/>
                </a:bodyPr>
                <a:lstStyle/>
                <a:p>
                  <a:pPr marL="228600" indent="-228600" algn="ctr" fontAlgn="auto">
                    <a:lnSpc>
                      <a:spcPct val="90000"/>
                    </a:lnSpc>
                    <a:spcBef>
                      <a:spcPct val="30000"/>
                    </a:spcBef>
                    <a:spcAft>
                      <a:spcPts val="0"/>
                    </a:spcAft>
                    <a:buClr>
                      <a:schemeClr val="tx2"/>
                    </a:buClr>
                    <a:buFont typeface="Wingdings 2" pitchFamily="18" charset="2"/>
                    <a:buNone/>
                    <a:defRPr/>
                  </a:pPr>
                  <a:r>
                    <a:rPr lang="en-US" sz="16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Code</a:t>
                  </a:r>
                  <a:endParaRPr lang="en-US" sz="2000" b="1" dirty="0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78" name="Group 143"/>
              <p:cNvGrpSpPr>
                <a:grpSpLocks/>
              </p:cNvGrpSpPr>
              <p:nvPr/>
            </p:nvGrpSpPr>
            <p:grpSpPr bwMode="auto">
              <a:xfrm>
                <a:off x="3365" y="766"/>
                <a:ext cx="893" cy="466"/>
                <a:chOff x="2188" y="713"/>
                <a:chExt cx="893" cy="466"/>
              </a:xfrm>
            </p:grpSpPr>
            <p:pic>
              <p:nvPicPr>
                <p:cNvPr id="82" name="Rectangle 9239"/>
                <p:cNvPicPr>
                  <a:picLocks noChangeArrowheads="1"/>
                </p:cNvPicPr>
                <p:nvPr/>
              </p:nvPicPr>
              <p:blipFill>
                <a:blip r:embed="rId10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2188" y="713"/>
                  <a:ext cx="893" cy="4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3" name="TextBox 82"/>
                <p:cNvSpPr txBox="1">
                  <a:spLocks noChangeArrowheads="1"/>
                </p:cNvSpPr>
                <p:nvPr/>
              </p:nvSpPr>
              <p:spPr bwMode="auto">
                <a:xfrm>
                  <a:off x="2191" y="844"/>
                  <a:ext cx="878" cy="19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>
                  <a:spAutoFit/>
                </a:bodyPr>
                <a:lstStyle/>
                <a:p>
                  <a:pPr marL="228600" indent="-228600" algn="ctr" fontAlgn="auto">
                    <a:lnSpc>
                      <a:spcPct val="90000"/>
                    </a:lnSpc>
                    <a:spcBef>
                      <a:spcPct val="30000"/>
                    </a:spcBef>
                    <a:spcAft>
                      <a:spcPts val="0"/>
                    </a:spcAft>
                    <a:buClr>
                      <a:schemeClr val="tx2"/>
                    </a:buClr>
                    <a:buFont typeface="Wingdings 2" pitchFamily="18" charset="2"/>
                    <a:buNone/>
                    <a:defRPr/>
                  </a:pPr>
                  <a:r>
                    <a:rPr lang="en-US" sz="16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Content</a:t>
                  </a:r>
                  <a:endParaRPr lang="en-US" sz="2000" b="1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79" name="Group 152"/>
              <p:cNvGrpSpPr>
                <a:grpSpLocks/>
              </p:cNvGrpSpPr>
              <p:nvPr/>
            </p:nvGrpSpPr>
            <p:grpSpPr bwMode="auto">
              <a:xfrm>
                <a:off x="4334" y="765"/>
                <a:ext cx="897" cy="467"/>
                <a:chOff x="4334" y="765"/>
                <a:chExt cx="897" cy="467"/>
              </a:xfrm>
            </p:grpSpPr>
            <p:pic>
              <p:nvPicPr>
                <p:cNvPr id="80" name="Rectangle 9237"/>
                <p:cNvPicPr>
                  <a:picLocks noChangeArrowheads="1"/>
                </p:cNvPicPr>
                <p:nvPr/>
              </p:nvPicPr>
              <p:blipFill>
                <a:blip r:embed="rId11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4334" y="765"/>
                  <a:ext cx="897" cy="46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1" name="TextBox 19"/>
                <p:cNvSpPr txBox="1">
                  <a:spLocks noChangeArrowheads="1"/>
                </p:cNvSpPr>
                <p:nvPr/>
              </p:nvSpPr>
              <p:spPr bwMode="auto">
                <a:xfrm>
                  <a:off x="4341" y="905"/>
                  <a:ext cx="878" cy="19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>
                  <a:spAutoFit/>
                </a:bodyPr>
                <a:lstStyle/>
                <a:p>
                  <a:pPr marL="228600" indent="-228600" algn="ctr" fontAlgn="auto">
                    <a:lnSpc>
                      <a:spcPct val="90000"/>
                    </a:lnSpc>
                    <a:spcBef>
                      <a:spcPct val="30000"/>
                    </a:spcBef>
                    <a:spcAft>
                      <a:spcPts val="0"/>
                    </a:spcAft>
                    <a:buClr>
                      <a:schemeClr val="tx2"/>
                    </a:buClr>
                    <a:buFont typeface="Wingdings 2" pitchFamily="18" charset="2"/>
                    <a:buNone/>
                    <a:defRPr/>
                  </a:pPr>
                  <a:r>
                    <a:rPr lang="en-US" sz="16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Components</a:t>
                  </a:r>
                  <a:endParaRPr lang="en-US" sz="2000" b="1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advTm="56925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457200" y="357174"/>
            <a:ext cx="8229600" cy="1143000"/>
          </a:xfrm>
        </p:spPr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Application Model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>
          <a:xfrm>
            <a:off x="457200" y="1589109"/>
            <a:ext cx="8229600" cy="4983163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Platform abstraction</a:t>
            </a:r>
          </a:p>
          <a:p>
            <a:pPr lvl="1" eaLnBrk="1" hangingPunct="1"/>
            <a:r>
              <a:rPr lang="en-US" sz="2400" dirty="0" smtClean="0">
                <a:solidFill>
                  <a:schemeClr val="bg1"/>
                </a:solidFill>
              </a:rPr>
              <a:t>Don't worry about the platform</a:t>
            </a:r>
          </a:p>
          <a:p>
            <a:pPr eaLnBrk="1" hangingPunct="1"/>
            <a:endParaRPr lang="en-US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First line of code is for you game</a:t>
            </a:r>
          </a:p>
          <a:p>
            <a:pPr lvl="1" eaLnBrk="1" hangingPunct="1"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Game class</a:t>
            </a:r>
          </a:p>
          <a:p>
            <a:pPr lvl="1" eaLnBrk="1" hangingPunct="1"/>
            <a:r>
              <a:rPr lang="en-US" sz="2400" dirty="0" smtClean="0">
                <a:solidFill>
                  <a:schemeClr val="bg1"/>
                </a:solidFill>
              </a:rPr>
              <a:t>Easy </a:t>
            </a:r>
            <a:r>
              <a:rPr lang="en-US" sz="2400" dirty="0" err="1" smtClean="0">
                <a:solidFill>
                  <a:schemeClr val="bg1"/>
                </a:solidFill>
              </a:rPr>
              <a:t>startpoint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 descr="2extendedframeworkhighlig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44" y="357166"/>
            <a:ext cx="1734218" cy="1130662"/>
          </a:xfrm>
          <a:prstGeom prst="rect">
            <a:avLst/>
          </a:prstGeom>
        </p:spPr>
      </p:pic>
    </p:spTree>
  </p:cSld>
  <p:clrMapOvr>
    <a:masterClrMapping/>
  </p:clrMapOvr>
  <p:transition advTm="9112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Who is this?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488" y="1500174"/>
            <a:ext cx="3214710" cy="43577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214282" y="71422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2C160"/>
                </a:solidFill>
              </a:rPr>
              <a:t>Application Model</a:t>
            </a:r>
            <a:endParaRPr lang="nl-NL" dirty="0" smtClean="0">
              <a:solidFill>
                <a:srgbClr val="F2C160"/>
              </a:solidFill>
            </a:endParaRP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500063" y="2071688"/>
            <a:ext cx="8229600" cy="4197350"/>
          </a:xfrm>
        </p:spPr>
        <p:txBody>
          <a:bodyPr/>
          <a:lstStyle/>
          <a:p>
            <a:r>
              <a:rPr lang="en-US" dirty="0" smtClean="0"/>
              <a:t>Game</a:t>
            </a:r>
            <a:endParaRPr lang="nl-NL" dirty="0" smtClean="0"/>
          </a:p>
          <a:p>
            <a:pPr lvl="1"/>
            <a:r>
              <a:rPr lang="nl-NL" dirty="0" err="1" smtClean="0"/>
              <a:t>Initialize</a:t>
            </a:r>
            <a:endParaRPr lang="nl-NL" dirty="0" smtClean="0"/>
          </a:p>
          <a:p>
            <a:pPr lvl="1"/>
            <a:r>
              <a:rPr lang="nl-NL" dirty="0" err="1" smtClean="0"/>
              <a:t>LoadContent</a:t>
            </a:r>
            <a:endParaRPr lang="nl-NL" dirty="0" smtClean="0"/>
          </a:p>
          <a:p>
            <a:pPr lvl="1"/>
            <a:r>
              <a:rPr lang="nl-NL" dirty="0" smtClean="0"/>
              <a:t>Update</a:t>
            </a:r>
          </a:p>
          <a:p>
            <a:pPr lvl="1"/>
            <a:r>
              <a:rPr lang="nl-NL" dirty="0" smtClean="0"/>
              <a:t>Draw</a:t>
            </a:r>
          </a:p>
          <a:p>
            <a:pPr lvl="1"/>
            <a:r>
              <a:rPr lang="nl-NL" dirty="0" err="1" smtClean="0"/>
              <a:t>UnloadContent</a:t>
            </a:r>
            <a:endParaRPr lang="nl-NL" dirty="0" smtClean="0"/>
          </a:p>
          <a:p>
            <a:pPr eaLnBrk="1" hangingPunct="1"/>
            <a:r>
              <a:rPr lang="en-US" dirty="0" err="1" smtClean="0">
                <a:solidFill>
                  <a:schemeClr val="bg1"/>
                </a:solidFill>
              </a:rPr>
              <a:t>GameComponent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DrawableGameComponent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3795" name="TextBox 3"/>
          <p:cNvSpPr txBox="1">
            <a:spLocks noChangeArrowheads="1"/>
          </p:cNvSpPr>
          <p:nvPr/>
        </p:nvSpPr>
        <p:spPr bwMode="auto">
          <a:xfrm>
            <a:off x="2000232" y="928670"/>
            <a:ext cx="6643734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7E993"/>
                </a:solidFill>
                <a:latin typeface="Trebuchet MS" pitchFamily="34" charset="0"/>
              </a:rPr>
              <a:t>Game Class, </a:t>
            </a:r>
            <a:r>
              <a:rPr lang="en-US" sz="3200" dirty="0" err="1">
                <a:solidFill>
                  <a:srgbClr val="F7E993"/>
                </a:solidFill>
                <a:latin typeface="Trebuchet MS" pitchFamily="34" charset="0"/>
              </a:rPr>
              <a:t>startpunt</a:t>
            </a:r>
            <a:r>
              <a:rPr lang="en-US" sz="3200" dirty="0">
                <a:solidFill>
                  <a:srgbClr val="F7E993"/>
                </a:solidFill>
                <a:latin typeface="Trebuchet MS" pitchFamily="34" charset="0"/>
              </a:rPr>
              <a:t> van je game</a:t>
            </a:r>
            <a:endParaRPr lang="nl-NL" sz="3200" dirty="0">
              <a:solidFill>
                <a:srgbClr val="F7E993"/>
              </a:solidFill>
            </a:endParaRPr>
          </a:p>
        </p:txBody>
      </p:sp>
      <p:sp>
        <p:nvSpPr>
          <p:cNvPr id="25" name="Curved Left Arrow 24"/>
          <p:cNvSpPr/>
          <p:nvPr/>
        </p:nvSpPr>
        <p:spPr>
          <a:xfrm>
            <a:off x="2571750" y="3857625"/>
            <a:ext cx="428625" cy="71437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urved Right Arrow 26"/>
          <p:cNvSpPr/>
          <p:nvPr/>
        </p:nvSpPr>
        <p:spPr>
          <a:xfrm>
            <a:off x="428625" y="3857625"/>
            <a:ext cx="500063" cy="71437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2extendedframeworkhighlig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44" y="357166"/>
            <a:ext cx="1734218" cy="1130662"/>
          </a:xfrm>
          <a:prstGeom prst="rect">
            <a:avLst/>
          </a:prstGeom>
        </p:spPr>
      </p:pic>
    </p:spTree>
  </p:cSld>
  <p:clrMapOvr>
    <a:masterClrMapping/>
  </p:clrMapOvr>
  <p:transition advTm="107328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smtClean="0">
                <a:solidFill>
                  <a:srgbClr val="F2C160"/>
                </a:solidFill>
              </a:rPr>
              <a:t>Content Pipeline</a:t>
            </a:r>
            <a:endParaRPr lang="nl-NL" sz="4800" smtClean="0">
              <a:solidFill>
                <a:srgbClr val="F2C160"/>
              </a:solidFill>
            </a:endParaRP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457200" y="1589109"/>
            <a:ext cx="8229600" cy="4983163"/>
          </a:xfrm>
        </p:spPr>
        <p:txBody>
          <a:bodyPr/>
          <a:lstStyle/>
          <a:p>
            <a:pPr eaLnBrk="1" hangingPunct="1"/>
            <a:r>
              <a:rPr lang="en-US" sz="2800" dirty="0" smtClean="0">
                <a:solidFill>
                  <a:schemeClr val="bg1"/>
                </a:solidFill>
              </a:rPr>
              <a:t>Extensible content processing framework</a:t>
            </a:r>
          </a:p>
          <a:p>
            <a:pPr marL="342900" lvl="1" indent="-342900" eaLnBrk="1" hangingPunct="1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2D File Formats (.DDS, .BMP, .JPG, .PNG, .TGA)</a:t>
            </a:r>
          </a:p>
          <a:p>
            <a:pPr eaLnBrk="1" hangingPunct="1"/>
            <a:r>
              <a:rPr lang="en-US" sz="2800" dirty="0" smtClean="0">
                <a:solidFill>
                  <a:schemeClr val="bg1"/>
                </a:solidFill>
              </a:rPr>
              <a:t>3D File Formats (.FBX, .X)</a:t>
            </a:r>
          </a:p>
          <a:p>
            <a:pPr eaLnBrk="1" hangingPunct="1"/>
            <a:r>
              <a:rPr lang="en-US" sz="2800" dirty="0" smtClean="0">
                <a:solidFill>
                  <a:schemeClr val="bg1"/>
                </a:solidFill>
              </a:rPr>
              <a:t>Material File Formats (.FX)</a:t>
            </a:r>
          </a:p>
          <a:p>
            <a:pPr eaLnBrk="1" hangingPunct="1"/>
            <a:r>
              <a:rPr lang="en-US" sz="2800" dirty="0" smtClean="0">
                <a:solidFill>
                  <a:schemeClr val="bg1"/>
                </a:solidFill>
              </a:rPr>
              <a:t>Audio File Formats (.XAP)</a:t>
            </a:r>
            <a:endParaRPr lang="nl-NL" sz="2800" dirty="0" smtClean="0">
              <a:solidFill>
                <a:schemeClr val="bg1"/>
              </a:solidFill>
            </a:endParaRPr>
          </a:p>
        </p:txBody>
      </p:sp>
      <p:pic>
        <p:nvPicPr>
          <p:cNvPr id="30722" name="Picture 2" descr="http://xnateam.members.winisp.net/images/XFCPDraw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38" y="4429125"/>
            <a:ext cx="6191250" cy="14763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5" name="Picture 4" descr="2extendedframeworkhighlig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357166"/>
            <a:ext cx="1734218" cy="1130662"/>
          </a:xfrm>
          <a:prstGeom prst="rect">
            <a:avLst/>
          </a:prstGeom>
        </p:spPr>
      </p:pic>
    </p:spTree>
  </p:cSld>
  <p:clrMapOvr>
    <a:masterClrMapping/>
  </p:clrMapOvr>
  <p:transition advTm="150010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ounded Rectangle 164"/>
          <p:cNvSpPr>
            <a:spLocks noChangeArrowheads="1"/>
          </p:cNvSpPr>
          <p:nvPr/>
        </p:nvSpPr>
        <p:spPr bwMode="auto">
          <a:xfrm>
            <a:off x="688975" y="4883150"/>
            <a:ext cx="7769225" cy="1143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Platform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67" name="Rounded Rectangle 166"/>
          <p:cNvSpPr>
            <a:spLocks noChangeArrowheads="1"/>
          </p:cNvSpPr>
          <p:nvPr/>
        </p:nvSpPr>
        <p:spPr bwMode="auto">
          <a:xfrm>
            <a:off x="688975" y="2282825"/>
            <a:ext cx="7769225" cy="1143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Extended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Framework</a:t>
            </a:r>
          </a:p>
        </p:txBody>
      </p:sp>
      <p:grpSp>
        <p:nvGrpSpPr>
          <p:cNvPr id="168" name="Group 153"/>
          <p:cNvGrpSpPr>
            <a:grpSpLocks/>
          </p:cNvGrpSpPr>
          <p:nvPr/>
        </p:nvGrpSpPr>
        <p:grpSpPr bwMode="auto">
          <a:xfrm>
            <a:off x="2273300" y="5081588"/>
            <a:ext cx="6030913" cy="739775"/>
            <a:chOff x="1432" y="3201"/>
            <a:chExt cx="3799" cy="466"/>
          </a:xfrm>
        </p:grpSpPr>
        <p:grpSp>
          <p:nvGrpSpPr>
            <p:cNvPr id="169" name="Group 104"/>
            <p:cNvGrpSpPr>
              <a:grpSpLocks/>
            </p:cNvGrpSpPr>
            <p:nvPr/>
          </p:nvGrpSpPr>
          <p:grpSpPr bwMode="auto">
            <a:xfrm>
              <a:off x="2398" y="3201"/>
              <a:ext cx="899" cy="465"/>
              <a:chOff x="2441" y="3196"/>
              <a:chExt cx="899" cy="465"/>
            </a:xfrm>
          </p:grpSpPr>
          <p:pic>
            <p:nvPicPr>
              <p:cNvPr id="179" name="Rectangle 9276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0" name="TextBox 179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XACT</a:t>
                </a: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170" name="Group 105"/>
            <p:cNvGrpSpPr>
              <a:grpSpLocks/>
            </p:cNvGrpSpPr>
            <p:nvPr/>
          </p:nvGrpSpPr>
          <p:grpSpPr bwMode="auto">
            <a:xfrm>
              <a:off x="3365" y="3201"/>
              <a:ext cx="899" cy="465"/>
              <a:chOff x="2441" y="3196"/>
              <a:chExt cx="899" cy="465"/>
            </a:xfrm>
          </p:grpSpPr>
          <p:pic>
            <p:nvPicPr>
              <p:cNvPr id="177" name="Rectangle 9274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8" name="TextBox 177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XINPUT</a:t>
                </a: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171" name="Group 108"/>
            <p:cNvGrpSpPr>
              <a:grpSpLocks/>
            </p:cNvGrpSpPr>
            <p:nvPr/>
          </p:nvGrpSpPr>
          <p:grpSpPr bwMode="auto">
            <a:xfrm>
              <a:off x="4332" y="3201"/>
              <a:ext cx="899" cy="465"/>
              <a:chOff x="2441" y="3196"/>
              <a:chExt cx="899" cy="465"/>
            </a:xfrm>
          </p:grpSpPr>
          <p:pic>
            <p:nvPicPr>
              <p:cNvPr id="175" name="Rectangle 9272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6" name="TextBox 175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XContent</a:t>
                </a: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172" name="Group 111"/>
            <p:cNvGrpSpPr>
              <a:grpSpLocks/>
            </p:cNvGrpSpPr>
            <p:nvPr/>
          </p:nvGrpSpPr>
          <p:grpSpPr bwMode="auto">
            <a:xfrm>
              <a:off x="1432" y="3202"/>
              <a:ext cx="899" cy="465"/>
              <a:chOff x="2441" y="3196"/>
              <a:chExt cx="899" cy="465"/>
            </a:xfrm>
          </p:grpSpPr>
          <p:pic>
            <p:nvPicPr>
              <p:cNvPr id="173" name="Rectangle 9270"/>
              <p:cNvPicPr>
                <a:picLocks noChangeAspect="1" noChangeArrowheads="1"/>
              </p:cNvPicPr>
              <p:nvPr/>
            </p:nvPicPr>
            <p:blipFill>
              <a:blip r:embed="rId3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4" name="TextBox 173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Direct3D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</p:grpSp>
      <p:grpSp>
        <p:nvGrpSpPr>
          <p:cNvPr id="197" name="Group 155"/>
          <p:cNvGrpSpPr>
            <a:grpSpLocks/>
          </p:cNvGrpSpPr>
          <p:nvPr/>
        </p:nvGrpSpPr>
        <p:grpSpPr bwMode="auto">
          <a:xfrm>
            <a:off x="2273300" y="2506663"/>
            <a:ext cx="6030913" cy="738187"/>
            <a:chOff x="1432" y="1579"/>
            <a:chExt cx="3799" cy="465"/>
          </a:xfrm>
        </p:grpSpPr>
        <p:grpSp>
          <p:nvGrpSpPr>
            <p:cNvPr id="198" name="Group 129"/>
            <p:cNvGrpSpPr>
              <a:grpSpLocks/>
            </p:cNvGrpSpPr>
            <p:nvPr/>
          </p:nvGrpSpPr>
          <p:grpSpPr bwMode="auto">
            <a:xfrm>
              <a:off x="1432" y="1579"/>
              <a:ext cx="1829" cy="465"/>
              <a:chOff x="2441" y="3196"/>
              <a:chExt cx="899" cy="465"/>
            </a:xfrm>
          </p:grpSpPr>
          <p:pic>
            <p:nvPicPr>
              <p:cNvPr id="202" name="Rectangle 9249"/>
              <p:cNvPicPr>
                <a:picLocks noChangeAspect="1" noChangeArrowheads="1"/>
              </p:cNvPicPr>
              <p:nvPr/>
            </p:nvPicPr>
            <p:blipFill>
              <a:blip r:embed="rId4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3" name="TextBox 202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Application Model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199" name="Group 132"/>
            <p:cNvGrpSpPr>
              <a:grpSpLocks/>
            </p:cNvGrpSpPr>
            <p:nvPr/>
          </p:nvGrpSpPr>
          <p:grpSpPr bwMode="auto">
            <a:xfrm>
              <a:off x="3402" y="1579"/>
              <a:ext cx="1829" cy="465"/>
              <a:chOff x="2441" y="3196"/>
              <a:chExt cx="899" cy="465"/>
            </a:xfrm>
          </p:grpSpPr>
          <p:pic>
            <p:nvPicPr>
              <p:cNvPr id="200" name="Rectangle 9247"/>
              <p:cNvPicPr>
                <a:picLocks noChangeAspect="1" noChangeArrowheads="1"/>
              </p:cNvPicPr>
              <p:nvPr/>
            </p:nvPicPr>
            <p:blipFill>
              <a:blip r:embed="rId4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1" name="TextBox 200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Content Pipeline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</p:grpSp>
      <p:grpSp>
        <p:nvGrpSpPr>
          <p:cNvPr id="204" name="Group 203"/>
          <p:cNvGrpSpPr/>
          <p:nvPr/>
        </p:nvGrpSpPr>
        <p:grpSpPr>
          <a:xfrm>
            <a:off x="688975" y="1000116"/>
            <a:ext cx="7769225" cy="1143000"/>
            <a:chOff x="688975" y="1000116"/>
            <a:chExt cx="7769225" cy="1143000"/>
          </a:xfrm>
        </p:grpSpPr>
        <p:sp>
          <p:nvSpPr>
            <p:cNvPr id="205" name="Rounded Rectangle 204"/>
            <p:cNvSpPr>
              <a:spLocks noChangeArrowheads="1"/>
            </p:cNvSpPr>
            <p:nvPr/>
          </p:nvSpPr>
          <p:spPr bwMode="auto">
            <a:xfrm>
              <a:off x="688975" y="1000116"/>
              <a:ext cx="7769225" cy="1143000"/>
            </a:xfrm>
            <a:prstGeom prst="roundRect">
              <a:avLst>
                <a:gd name="adj" fmla="val 16667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Games</a:t>
              </a:r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206" name="Group 170"/>
            <p:cNvGrpSpPr>
              <a:grpSpLocks/>
            </p:cNvGrpSpPr>
            <p:nvPr/>
          </p:nvGrpSpPr>
          <p:grpSpPr bwMode="auto">
            <a:xfrm>
              <a:off x="2273300" y="1230292"/>
              <a:ext cx="6030913" cy="741356"/>
              <a:chOff x="1432" y="765"/>
              <a:chExt cx="3799" cy="467"/>
            </a:xfrm>
          </p:grpSpPr>
          <p:grpSp>
            <p:nvGrpSpPr>
              <p:cNvPr id="207" name="Group 135"/>
              <p:cNvGrpSpPr>
                <a:grpSpLocks/>
              </p:cNvGrpSpPr>
              <p:nvPr/>
            </p:nvGrpSpPr>
            <p:grpSpPr bwMode="auto">
              <a:xfrm>
                <a:off x="1432" y="766"/>
                <a:ext cx="890" cy="465"/>
                <a:chOff x="2441" y="3196"/>
                <a:chExt cx="899" cy="465"/>
              </a:xfrm>
            </p:grpSpPr>
            <p:pic>
              <p:nvPicPr>
                <p:cNvPr id="217" name="Rectangle 9243"/>
                <p:cNvPicPr>
                  <a:picLocks noChangeAspect="1" noChangeArrowheads="1"/>
                </p:cNvPicPr>
                <p:nvPr/>
              </p:nvPicPr>
              <p:blipFill>
                <a:blip r:embed="rId5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2441" y="3196"/>
                  <a:ext cx="899" cy="4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18" name="TextBox 217"/>
                <p:cNvSpPr txBox="1">
                  <a:spLocks noChangeArrowheads="1"/>
                </p:cNvSpPr>
                <p:nvPr/>
              </p:nvSpPr>
              <p:spPr bwMode="auto">
                <a:xfrm>
                  <a:off x="2444" y="3328"/>
                  <a:ext cx="887" cy="212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none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Starter Kits</a:t>
                  </a:r>
                  <a:endParaRPr lang="en-US" dirty="0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08" name="Group 150"/>
              <p:cNvGrpSpPr>
                <a:grpSpLocks/>
              </p:cNvGrpSpPr>
              <p:nvPr/>
            </p:nvGrpSpPr>
            <p:grpSpPr bwMode="auto">
              <a:xfrm>
                <a:off x="2397" y="766"/>
                <a:ext cx="893" cy="466"/>
                <a:chOff x="2390" y="768"/>
                <a:chExt cx="893" cy="466"/>
              </a:xfrm>
            </p:grpSpPr>
            <p:pic>
              <p:nvPicPr>
                <p:cNvPr id="215" name="Rectangle 9241"/>
                <p:cNvPicPr>
                  <a:picLocks noChangeArrowheads="1"/>
                </p:cNvPicPr>
                <p:nvPr/>
              </p:nvPicPr>
              <p:blipFill>
                <a:blip r:embed="rId6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2390" y="768"/>
                  <a:ext cx="893" cy="4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16" name="TextBox 215"/>
                <p:cNvSpPr txBox="1">
                  <a:spLocks noChangeArrowheads="1"/>
                </p:cNvSpPr>
                <p:nvPr/>
              </p:nvSpPr>
              <p:spPr bwMode="auto">
                <a:xfrm>
                  <a:off x="2393" y="899"/>
                  <a:ext cx="878" cy="19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>
                  <a:spAutoFit/>
                </a:bodyPr>
                <a:lstStyle/>
                <a:p>
                  <a:pPr marL="228600" indent="-228600" algn="ctr" fontAlgn="auto">
                    <a:lnSpc>
                      <a:spcPct val="90000"/>
                    </a:lnSpc>
                    <a:spcBef>
                      <a:spcPct val="30000"/>
                    </a:spcBef>
                    <a:spcAft>
                      <a:spcPts val="0"/>
                    </a:spcAft>
                    <a:buClr>
                      <a:schemeClr val="tx2"/>
                    </a:buClr>
                    <a:buFont typeface="Wingdings 2" pitchFamily="18" charset="2"/>
                    <a:buNone/>
                    <a:defRPr/>
                  </a:pPr>
                  <a:r>
                    <a:rPr lang="en-US" sz="16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Code</a:t>
                  </a:r>
                  <a:endParaRPr lang="en-US" sz="2000" b="1" dirty="0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09" name="Group 143"/>
              <p:cNvGrpSpPr>
                <a:grpSpLocks/>
              </p:cNvGrpSpPr>
              <p:nvPr/>
            </p:nvGrpSpPr>
            <p:grpSpPr bwMode="auto">
              <a:xfrm>
                <a:off x="3365" y="766"/>
                <a:ext cx="893" cy="466"/>
                <a:chOff x="2188" y="713"/>
                <a:chExt cx="893" cy="466"/>
              </a:xfrm>
            </p:grpSpPr>
            <p:pic>
              <p:nvPicPr>
                <p:cNvPr id="213" name="Rectangle 9239"/>
                <p:cNvPicPr>
                  <a:picLocks noChangeArrowheads="1"/>
                </p:cNvPicPr>
                <p:nvPr/>
              </p:nvPicPr>
              <p:blipFill>
                <a:blip r:embed="rId6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2188" y="713"/>
                  <a:ext cx="893" cy="4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14" name="TextBox 213"/>
                <p:cNvSpPr txBox="1">
                  <a:spLocks noChangeArrowheads="1"/>
                </p:cNvSpPr>
                <p:nvPr/>
              </p:nvSpPr>
              <p:spPr bwMode="auto">
                <a:xfrm>
                  <a:off x="2191" y="844"/>
                  <a:ext cx="878" cy="19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>
                  <a:spAutoFit/>
                </a:bodyPr>
                <a:lstStyle/>
                <a:p>
                  <a:pPr marL="228600" indent="-228600" algn="ctr" fontAlgn="auto">
                    <a:lnSpc>
                      <a:spcPct val="90000"/>
                    </a:lnSpc>
                    <a:spcBef>
                      <a:spcPct val="30000"/>
                    </a:spcBef>
                    <a:spcAft>
                      <a:spcPts val="0"/>
                    </a:spcAft>
                    <a:buClr>
                      <a:schemeClr val="tx2"/>
                    </a:buClr>
                    <a:buFont typeface="Wingdings 2" pitchFamily="18" charset="2"/>
                    <a:buNone/>
                    <a:defRPr/>
                  </a:pPr>
                  <a:r>
                    <a:rPr lang="en-US" sz="16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Content</a:t>
                  </a:r>
                  <a:endParaRPr lang="en-US" sz="2000" b="1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10" name="Group 152"/>
              <p:cNvGrpSpPr>
                <a:grpSpLocks/>
              </p:cNvGrpSpPr>
              <p:nvPr/>
            </p:nvGrpSpPr>
            <p:grpSpPr bwMode="auto">
              <a:xfrm>
                <a:off x="4334" y="765"/>
                <a:ext cx="897" cy="467"/>
                <a:chOff x="4334" y="765"/>
                <a:chExt cx="897" cy="467"/>
              </a:xfrm>
            </p:grpSpPr>
            <p:pic>
              <p:nvPicPr>
                <p:cNvPr id="211" name="Rectangle 9237"/>
                <p:cNvPicPr>
                  <a:picLocks noChangeArrowheads="1"/>
                </p:cNvPicPr>
                <p:nvPr/>
              </p:nvPicPr>
              <p:blipFill>
                <a:blip r:embed="rId7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4334" y="765"/>
                  <a:ext cx="897" cy="46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12" name="TextBox 19"/>
                <p:cNvSpPr txBox="1">
                  <a:spLocks noChangeArrowheads="1"/>
                </p:cNvSpPr>
                <p:nvPr/>
              </p:nvSpPr>
              <p:spPr bwMode="auto">
                <a:xfrm>
                  <a:off x="4341" y="905"/>
                  <a:ext cx="878" cy="19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>
                  <a:spAutoFit/>
                </a:bodyPr>
                <a:lstStyle/>
                <a:p>
                  <a:pPr marL="228600" indent="-228600" algn="ctr" fontAlgn="auto">
                    <a:lnSpc>
                      <a:spcPct val="90000"/>
                    </a:lnSpc>
                    <a:spcBef>
                      <a:spcPct val="30000"/>
                    </a:spcBef>
                    <a:spcAft>
                      <a:spcPts val="0"/>
                    </a:spcAft>
                    <a:buClr>
                      <a:schemeClr val="tx2"/>
                    </a:buClr>
                    <a:buFont typeface="Wingdings 2" pitchFamily="18" charset="2"/>
                    <a:buNone/>
                    <a:defRPr/>
                  </a:pPr>
                  <a:r>
                    <a:rPr lang="en-US" sz="16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Components</a:t>
                  </a:r>
                  <a:endParaRPr lang="en-US" sz="2000" b="1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</p:grpSp>
      </p:grpSp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z="4800" smtClean="0">
                <a:solidFill>
                  <a:srgbClr val="F2C160"/>
                </a:solidFill>
              </a:rPr>
              <a:t>XNA Framework Overzicht</a:t>
            </a:r>
            <a:endParaRPr lang="nl-NL" sz="4800" smtClean="0">
              <a:solidFill>
                <a:srgbClr val="F2C160"/>
              </a:solidFill>
            </a:endParaRPr>
          </a:p>
        </p:txBody>
      </p:sp>
      <p:grpSp>
        <p:nvGrpSpPr>
          <p:cNvPr id="17" name="Group 169"/>
          <p:cNvGrpSpPr>
            <a:grpSpLocks/>
          </p:cNvGrpSpPr>
          <p:nvPr/>
        </p:nvGrpSpPr>
        <p:grpSpPr bwMode="auto">
          <a:xfrm>
            <a:off x="228600" y="6419850"/>
            <a:ext cx="5681663" cy="338138"/>
            <a:chOff x="144" y="4044"/>
            <a:chExt cx="3579" cy="213"/>
          </a:xfrm>
        </p:grpSpPr>
        <p:sp>
          <p:nvSpPr>
            <p:cNvPr id="27659" name="TextBox 9226"/>
            <p:cNvSpPr txBox="1">
              <a:spLocks noChangeArrowheads="1"/>
            </p:cNvSpPr>
            <p:nvPr/>
          </p:nvSpPr>
          <p:spPr bwMode="auto">
            <a:xfrm>
              <a:off x="144" y="4044"/>
              <a:ext cx="70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latin typeface="Trebuchet MS" pitchFamily="34" charset="0"/>
                </a:rPr>
                <a:t>Legend</a:t>
              </a:r>
            </a:p>
          </p:txBody>
        </p:sp>
        <p:pic>
          <p:nvPicPr>
            <p:cNvPr id="27660" name="Rectangle 9227"/>
            <p:cNvPicPr>
              <a:picLocks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825" y="4050"/>
              <a:ext cx="86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TextBox 59"/>
            <p:cNvSpPr txBox="1">
              <a:spLocks noChangeArrowheads="1"/>
            </p:cNvSpPr>
            <p:nvPr/>
          </p:nvSpPr>
          <p:spPr bwMode="auto">
            <a:xfrm>
              <a:off x="809" y="4064"/>
              <a:ext cx="888" cy="16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>
                <a:defRPr/>
              </a:pP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XNA</a:t>
              </a:r>
              <a:r>
                <a:rPr 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 </a:t>
              </a: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Provides</a:t>
              </a: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27662" name="Rectangle 9229"/>
            <p:cNvPicPr>
              <a:picLocks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821" y="4050"/>
              <a:ext cx="86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63" name="Rectangle 9230"/>
            <p:cNvPicPr>
              <a:picLocks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818" y="4049"/>
              <a:ext cx="86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Box 62"/>
            <p:cNvSpPr txBox="1">
              <a:spLocks noChangeArrowheads="1"/>
            </p:cNvSpPr>
            <p:nvPr/>
          </p:nvSpPr>
          <p:spPr bwMode="auto">
            <a:xfrm>
              <a:off x="1822" y="4064"/>
              <a:ext cx="888" cy="16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>
                <a:defRPr/>
              </a:pP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You</a:t>
              </a:r>
              <a:r>
                <a:rPr 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 </a:t>
              </a: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Provide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665" name="TextBox 63"/>
            <p:cNvSpPr txBox="1">
              <a:spLocks noChangeArrowheads="1"/>
            </p:cNvSpPr>
            <p:nvPr/>
          </p:nvSpPr>
          <p:spPr bwMode="auto">
            <a:xfrm>
              <a:off x="2835" y="4060"/>
              <a:ext cx="888" cy="16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Community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19" name="Rounded Rectangle 218"/>
          <p:cNvSpPr>
            <a:spLocks noChangeArrowheads="1"/>
          </p:cNvSpPr>
          <p:nvPr/>
        </p:nvSpPr>
        <p:spPr bwMode="auto">
          <a:xfrm>
            <a:off x="688975" y="3582988"/>
            <a:ext cx="7769225" cy="1143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Core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Framework</a:t>
            </a:r>
          </a:p>
        </p:txBody>
      </p:sp>
      <p:grpSp>
        <p:nvGrpSpPr>
          <p:cNvPr id="220" name="Group 154"/>
          <p:cNvGrpSpPr>
            <a:grpSpLocks/>
          </p:cNvGrpSpPr>
          <p:nvPr/>
        </p:nvGrpSpPr>
        <p:grpSpPr bwMode="auto">
          <a:xfrm>
            <a:off x="2273300" y="3794125"/>
            <a:ext cx="6030913" cy="739775"/>
            <a:chOff x="1432" y="2390"/>
            <a:chExt cx="3799" cy="466"/>
          </a:xfrm>
        </p:grpSpPr>
        <p:grpSp>
          <p:nvGrpSpPr>
            <p:cNvPr id="221" name="Group 114"/>
            <p:cNvGrpSpPr>
              <a:grpSpLocks/>
            </p:cNvGrpSpPr>
            <p:nvPr/>
          </p:nvGrpSpPr>
          <p:grpSpPr bwMode="auto">
            <a:xfrm>
              <a:off x="1432" y="2390"/>
              <a:ext cx="723" cy="465"/>
              <a:chOff x="2441" y="3196"/>
              <a:chExt cx="899" cy="465"/>
            </a:xfrm>
          </p:grpSpPr>
          <p:pic>
            <p:nvPicPr>
              <p:cNvPr id="234" name="Rectangle 9264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5" name="TextBox 234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Graphics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222" name="Group 117"/>
            <p:cNvGrpSpPr>
              <a:grpSpLocks/>
            </p:cNvGrpSpPr>
            <p:nvPr/>
          </p:nvGrpSpPr>
          <p:grpSpPr bwMode="auto">
            <a:xfrm>
              <a:off x="2201" y="2390"/>
              <a:ext cx="723" cy="465"/>
              <a:chOff x="2441" y="3196"/>
              <a:chExt cx="899" cy="465"/>
            </a:xfrm>
          </p:grpSpPr>
          <p:pic>
            <p:nvPicPr>
              <p:cNvPr id="232" name="Rectangle 9262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3" name="TextBox 232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Audio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223" name="Group 120"/>
            <p:cNvGrpSpPr>
              <a:grpSpLocks/>
            </p:cNvGrpSpPr>
            <p:nvPr/>
          </p:nvGrpSpPr>
          <p:grpSpPr bwMode="auto">
            <a:xfrm>
              <a:off x="2970" y="2390"/>
              <a:ext cx="723" cy="465"/>
              <a:chOff x="2441" y="3196"/>
              <a:chExt cx="899" cy="465"/>
            </a:xfrm>
          </p:grpSpPr>
          <p:pic>
            <p:nvPicPr>
              <p:cNvPr id="230" name="Rectangle 9260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31" name="TextBox 230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Input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224" name="Group 123"/>
            <p:cNvGrpSpPr>
              <a:grpSpLocks/>
            </p:cNvGrpSpPr>
            <p:nvPr/>
          </p:nvGrpSpPr>
          <p:grpSpPr bwMode="auto">
            <a:xfrm>
              <a:off x="3739" y="2390"/>
              <a:ext cx="723" cy="465"/>
              <a:chOff x="2441" y="3196"/>
              <a:chExt cx="899" cy="465"/>
            </a:xfrm>
          </p:grpSpPr>
          <p:pic>
            <p:nvPicPr>
              <p:cNvPr id="228" name="Rectangle 9258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9" name="TextBox 228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Math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225" name="Group 126"/>
            <p:cNvGrpSpPr>
              <a:grpSpLocks/>
            </p:cNvGrpSpPr>
            <p:nvPr/>
          </p:nvGrpSpPr>
          <p:grpSpPr bwMode="auto">
            <a:xfrm>
              <a:off x="4508" y="2391"/>
              <a:ext cx="723" cy="465"/>
              <a:chOff x="2441" y="3196"/>
              <a:chExt cx="899" cy="465"/>
            </a:xfrm>
          </p:grpSpPr>
          <p:pic>
            <p:nvPicPr>
              <p:cNvPr id="226" name="Rectangle 9256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7" name="TextBox 226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Storage</a:t>
                </a: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</p:grpSp>
    </p:spTree>
  </p:cSld>
  <p:clrMapOvr>
    <a:masterClrMapping/>
  </p:clrMapOvr>
  <p:transition advTm="46660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>
          <a:xfrm>
            <a:off x="457200" y="357174"/>
            <a:ext cx="8229600" cy="1143000"/>
          </a:xfrm>
        </p:spPr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Core Framework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>
          <a:xfrm>
            <a:off x="457200" y="1731985"/>
            <a:ext cx="8229600" cy="4983163"/>
          </a:xfrm>
        </p:spPr>
        <p:txBody>
          <a:bodyPr/>
          <a:lstStyle/>
          <a:p>
            <a:pPr eaLnBrk="1" hangingPunct="1"/>
            <a:r>
              <a:rPr lang="en-US" sz="2800" dirty="0" smtClean="0">
                <a:solidFill>
                  <a:schemeClr val="bg1"/>
                </a:solidFill>
              </a:rPr>
              <a:t>Graphics</a:t>
            </a:r>
          </a:p>
          <a:p>
            <a:pPr lvl="1" eaLnBrk="1" hangingPunct="1"/>
            <a:r>
              <a:rPr lang="en-US" dirty="0" err="1" smtClean="0">
                <a:solidFill>
                  <a:schemeClr val="bg1"/>
                </a:solidFill>
              </a:rPr>
              <a:t>SpriteBatch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BasicEffect</a:t>
            </a:r>
            <a:r>
              <a:rPr lang="en-US" dirty="0" smtClean="0">
                <a:solidFill>
                  <a:schemeClr val="bg1"/>
                </a:solidFill>
              </a:rPr>
              <a:t>, Texture2d, </a:t>
            </a:r>
            <a:r>
              <a:rPr lang="en-US" dirty="0" err="1" smtClean="0">
                <a:solidFill>
                  <a:schemeClr val="bg1"/>
                </a:solidFill>
              </a:rPr>
              <a:t>GraphicsDevice</a:t>
            </a:r>
            <a:r>
              <a:rPr lang="en-US" dirty="0" smtClean="0">
                <a:solidFill>
                  <a:schemeClr val="bg1"/>
                </a:solidFill>
              </a:rPr>
              <a:t>, Model, </a:t>
            </a:r>
            <a:r>
              <a:rPr lang="en-US" dirty="0" err="1" smtClean="0">
                <a:solidFill>
                  <a:schemeClr val="bg1"/>
                </a:solidFill>
              </a:rPr>
              <a:t>VertexBuffer</a:t>
            </a:r>
            <a:endParaRPr lang="en-US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en-US" sz="2800" dirty="0" smtClean="0">
                <a:solidFill>
                  <a:schemeClr val="bg1"/>
                </a:solidFill>
              </a:rPr>
              <a:t>Audio</a:t>
            </a:r>
          </a:p>
          <a:p>
            <a:pPr lvl="1" eaLnBrk="1" hangingPunct="1"/>
            <a:r>
              <a:rPr lang="en-US" dirty="0" err="1" smtClean="0">
                <a:solidFill>
                  <a:schemeClr val="bg1"/>
                </a:solidFill>
              </a:rPr>
              <a:t>SoundBank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WaveBank</a:t>
            </a:r>
            <a:r>
              <a:rPr lang="en-US" dirty="0" smtClean="0">
                <a:solidFill>
                  <a:schemeClr val="bg1"/>
                </a:solidFill>
              </a:rPr>
              <a:t>, Cue, </a:t>
            </a:r>
            <a:r>
              <a:rPr lang="en-US" dirty="0" err="1" smtClean="0">
                <a:solidFill>
                  <a:schemeClr val="bg1"/>
                </a:solidFill>
              </a:rPr>
              <a:t>AudioEngine</a:t>
            </a:r>
            <a:endParaRPr lang="en-US" dirty="0" smtClean="0">
              <a:solidFill>
                <a:schemeClr val="bg1"/>
              </a:solidFill>
            </a:endParaRPr>
          </a:p>
          <a:p>
            <a:pPr lvl="1" eaLnBrk="1" hangingPunct="1"/>
            <a:r>
              <a:rPr lang="en-US" dirty="0" smtClean="0">
                <a:solidFill>
                  <a:schemeClr val="bg1"/>
                </a:solidFill>
              </a:rPr>
              <a:t>Looping, Streaming en memory management</a:t>
            </a:r>
          </a:p>
          <a:p>
            <a:pPr lvl="1" eaLnBrk="1" hangingPunct="1"/>
            <a:r>
              <a:rPr lang="en-US" dirty="0" smtClean="0">
                <a:solidFill>
                  <a:schemeClr val="bg1"/>
                </a:solidFill>
              </a:rPr>
              <a:t>low-level buffer management</a:t>
            </a:r>
          </a:p>
          <a:p>
            <a:pPr eaLnBrk="1" hangingPunct="1"/>
            <a:r>
              <a:rPr lang="en-US" sz="2800" dirty="0" smtClean="0">
                <a:solidFill>
                  <a:schemeClr val="bg1"/>
                </a:solidFill>
              </a:rPr>
              <a:t>Input</a:t>
            </a:r>
          </a:p>
          <a:p>
            <a:pPr lvl="1" eaLnBrk="1" hangingPunct="1"/>
            <a:r>
              <a:rPr lang="en-US" dirty="0" err="1" smtClean="0">
                <a:solidFill>
                  <a:schemeClr val="bg1"/>
                </a:solidFill>
              </a:rPr>
              <a:t>GamePad</a:t>
            </a:r>
            <a:r>
              <a:rPr lang="en-US" dirty="0" smtClean="0">
                <a:solidFill>
                  <a:schemeClr val="bg1"/>
                </a:solidFill>
              </a:rPr>
              <a:t>, Keyboard, Mouse</a:t>
            </a:r>
          </a:p>
          <a:p>
            <a:pPr lvl="1" eaLnBrk="1" hangingPunct="1">
              <a:buFont typeface="Arial" charset="0"/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4" name="Picture 3" descr="3codeframeworkhigh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44" y="357166"/>
            <a:ext cx="1734218" cy="1130662"/>
          </a:xfrm>
          <a:prstGeom prst="rect">
            <a:avLst/>
          </a:prstGeom>
        </p:spPr>
      </p:pic>
    </p:spTree>
  </p:cSld>
  <p:clrMapOvr>
    <a:masterClrMapping/>
  </p:clrMapOvr>
  <p:transition advTm="62026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>
          <a:xfrm>
            <a:off x="457200" y="357174"/>
            <a:ext cx="8229600" cy="1143000"/>
          </a:xfrm>
        </p:spPr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Core Framework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41986" name="Content Placeholder 2"/>
          <p:cNvSpPr>
            <a:spLocks noGrp="1"/>
          </p:cNvSpPr>
          <p:nvPr>
            <p:ph idx="1"/>
          </p:nvPr>
        </p:nvSpPr>
        <p:spPr>
          <a:xfrm>
            <a:off x="457200" y="1660547"/>
            <a:ext cx="8229600" cy="4983163"/>
          </a:xfrm>
        </p:spPr>
        <p:txBody>
          <a:bodyPr/>
          <a:lstStyle/>
          <a:p>
            <a:pPr eaLnBrk="1" hangingPunct="1"/>
            <a:r>
              <a:rPr lang="en-US" sz="2800" dirty="0" smtClean="0">
                <a:solidFill>
                  <a:schemeClr val="bg1"/>
                </a:solidFill>
              </a:rPr>
              <a:t>Math</a:t>
            </a:r>
          </a:p>
          <a:p>
            <a:pPr lvl="1" eaLnBrk="1" hangingPunct="1"/>
            <a:r>
              <a:rPr lang="nl-NL" sz="2400" dirty="0" err="1" smtClean="0">
                <a:solidFill>
                  <a:schemeClr val="bg1"/>
                </a:solidFill>
              </a:rPr>
              <a:t>MathHelper.ToRadians</a:t>
            </a:r>
            <a:r>
              <a:rPr lang="nl-NL" sz="2400" dirty="0" smtClean="0">
                <a:solidFill>
                  <a:schemeClr val="bg1"/>
                </a:solidFill>
              </a:rPr>
              <a:t>(</a:t>
            </a:r>
            <a:r>
              <a:rPr lang="nl-NL" sz="2400" dirty="0" err="1" smtClean="0">
                <a:solidFill>
                  <a:schemeClr val="bg1"/>
                </a:solidFill>
              </a:rPr>
              <a:t>float</a:t>
            </a:r>
            <a:r>
              <a:rPr lang="nl-NL" sz="2400" dirty="0" smtClean="0">
                <a:solidFill>
                  <a:schemeClr val="bg1"/>
                </a:solidFill>
              </a:rPr>
              <a:t> </a:t>
            </a:r>
            <a:r>
              <a:rPr lang="nl-NL" sz="2400" dirty="0" err="1" smtClean="0">
                <a:solidFill>
                  <a:schemeClr val="bg1"/>
                </a:solidFill>
              </a:rPr>
              <a:t>angle</a:t>
            </a:r>
            <a:r>
              <a:rPr lang="nl-NL" sz="2400" dirty="0" smtClean="0">
                <a:solidFill>
                  <a:schemeClr val="bg1"/>
                </a:solidFill>
              </a:rPr>
              <a:t>), PiOver4</a:t>
            </a:r>
          </a:p>
          <a:p>
            <a:pPr lvl="1" eaLnBrk="1" hangingPunct="1"/>
            <a:endParaRPr lang="nl-NL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en-US" sz="2800" dirty="0" smtClean="0">
                <a:solidFill>
                  <a:schemeClr val="bg1"/>
                </a:solidFill>
              </a:rPr>
              <a:t>Storage</a:t>
            </a:r>
          </a:p>
          <a:p>
            <a:pPr lvl="1" eaLnBrk="1" hangingPunct="1"/>
            <a:r>
              <a:rPr lang="en-US" sz="2400" dirty="0" smtClean="0">
                <a:solidFill>
                  <a:schemeClr val="bg1"/>
                </a:solidFill>
              </a:rPr>
              <a:t>Title Storage (</a:t>
            </a:r>
            <a:r>
              <a:rPr lang="en-US" sz="2400" dirty="0" err="1" smtClean="0">
                <a:solidFill>
                  <a:schemeClr val="bg1"/>
                </a:solidFill>
              </a:rPr>
              <a:t>Shaders</a:t>
            </a:r>
            <a:r>
              <a:rPr lang="en-US" sz="2400" dirty="0" smtClean="0">
                <a:solidFill>
                  <a:schemeClr val="bg1"/>
                </a:solidFill>
              </a:rPr>
              <a:t>, Meshes, Textures, Sounds…)</a:t>
            </a:r>
          </a:p>
          <a:p>
            <a:pPr lvl="1" eaLnBrk="1" hangingPunct="1"/>
            <a:r>
              <a:rPr lang="en-US" sz="2400" dirty="0" smtClean="0">
                <a:solidFill>
                  <a:schemeClr val="bg1"/>
                </a:solidFill>
              </a:rPr>
              <a:t>User Storage (Save games, Scores…)</a:t>
            </a:r>
          </a:p>
          <a:p>
            <a:pPr lvl="1" eaLnBrk="1" hangingPunct="1"/>
            <a:r>
              <a:rPr lang="en-US" sz="2400" dirty="0" err="1" smtClean="0">
                <a:solidFill>
                  <a:schemeClr val="bg1"/>
                </a:solidFill>
              </a:rPr>
              <a:t>Wordt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geëmuleerd</a:t>
            </a:r>
            <a:r>
              <a:rPr lang="en-US" sz="2400" dirty="0" smtClean="0">
                <a:solidFill>
                  <a:schemeClr val="bg1"/>
                </a:solidFill>
              </a:rPr>
              <a:t> op het Windows Platform</a:t>
            </a:r>
          </a:p>
          <a:p>
            <a:pPr lvl="1" eaLnBrk="1" hangingPunct="1"/>
            <a:endParaRPr lang="en-US" sz="2400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en-US" sz="2400" dirty="0" smtClean="0">
                <a:solidFill>
                  <a:schemeClr val="bg1"/>
                </a:solidFill>
              </a:rPr>
              <a:t>Network</a:t>
            </a:r>
          </a:p>
          <a:p>
            <a:pPr lvl="1" eaLnBrk="1" hangingPunct="1"/>
            <a:r>
              <a:rPr lang="en-US" sz="2400" dirty="0" err="1" smtClean="0"/>
              <a:t>NetworkSession</a:t>
            </a:r>
            <a:r>
              <a:rPr lang="en-US" sz="2400" dirty="0" smtClean="0"/>
              <a:t>, </a:t>
            </a:r>
            <a:r>
              <a:rPr lang="en-US" sz="2400" dirty="0" err="1" smtClean="0"/>
              <a:t>PacketReader</a:t>
            </a:r>
            <a:r>
              <a:rPr lang="en-US" sz="2400" dirty="0" smtClean="0"/>
              <a:t>, </a:t>
            </a:r>
            <a:r>
              <a:rPr lang="en-US" sz="2400" dirty="0" err="1" smtClean="0"/>
              <a:t>NetworkGamer</a:t>
            </a:r>
            <a:endParaRPr lang="en-US" sz="2000" dirty="0" smtClean="0">
              <a:solidFill>
                <a:schemeClr val="bg1"/>
              </a:solidFill>
            </a:endParaRPr>
          </a:p>
          <a:p>
            <a:pPr eaLnBrk="1" hangingPunct="1"/>
            <a:endParaRPr lang="nl-NL" sz="28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 descr="3codeframeworkhigh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44" y="357166"/>
            <a:ext cx="1734218" cy="1130662"/>
          </a:xfrm>
          <a:prstGeom prst="rect">
            <a:avLst/>
          </a:prstGeom>
        </p:spPr>
      </p:pic>
    </p:spTree>
  </p:cSld>
  <p:clrMapOvr>
    <a:masterClrMapping/>
  </p:clrMapOvr>
  <p:transition advTm="96331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457200" y="-26988"/>
            <a:ext cx="8229600" cy="1143001"/>
          </a:xfrm>
        </p:spPr>
        <p:txBody>
          <a:bodyPr/>
          <a:lstStyle/>
          <a:p>
            <a:pPr eaLnBrk="1" hangingPunct="1"/>
            <a:r>
              <a:rPr lang="en-US" sz="4800" smtClean="0">
                <a:solidFill>
                  <a:srgbClr val="F2C160"/>
                </a:solidFill>
              </a:rPr>
              <a:t>XNA Framework Overzicht</a:t>
            </a:r>
            <a:endParaRPr lang="nl-NL" sz="4800" smtClean="0">
              <a:solidFill>
                <a:srgbClr val="F2C160"/>
              </a:solidFill>
            </a:endParaRPr>
          </a:p>
        </p:txBody>
      </p:sp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688975" y="4883150"/>
            <a:ext cx="7769225" cy="1143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Platform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</p:txBody>
      </p:sp>
      <p:grpSp>
        <p:nvGrpSpPr>
          <p:cNvPr id="2" name="Group 153"/>
          <p:cNvGrpSpPr>
            <a:grpSpLocks/>
          </p:cNvGrpSpPr>
          <p:nvPr/>
        </p:nvGrpSpPr>
        <p:grpSpPr bwMode="auto">
          <a:xfrm>
            <a:off x="2273300" y="5081588"/>
            <a:ext cx="6030913" cy="739775"/>
            <a:chOff x="1432" y="3201"/>
            <a:chExt cx="3799" cy="466"/>
          </a:xfrm>
        </p:grpSpPr>
        <p:grpSp>
          <p:nvGrpSpPr>
            <p:cNvPr id="3" name="Group 104"/>
            <p:cNvGrpSpPr>
              <a:grpSpLocks/>
            </p:cNvGrpSpPr>
            <p:nvPr/>
          </p:nvGrpSpPr>
          <p:grpSpPr bwMode="auto">
            <a:xfrm>
              <a:off x="2398" y="3201"/>
              <a:ext cx="899" cy="465"/>
              <a:chOff x="2441" y="3196"/>
              <a:chExt cx="899" cy="465"/>
            </a:xfrm>
          </p:grpSpPr>
          <p:pic>
            <p:nvPicPr>
              <p:cNvPr id="27709" name="Rectangle 9276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" name="TextBox 19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XACT</a:t>
                </a: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8" name="Group 105"/>
            <p:cNvGrpSpPr>
              <a:grpSpLocks/>
            </p:cNvGrpSpPr>
            <p:nvPr/>
          </p:nvGrpSpPr>
          <p:grpSpPr bwMode="auto">
            <a:xfrm>
              <a:off x="3365" y="3201"/>
              <a:ext cx="899" cy="465"/>
              <a:chOff x="2441" y="3196"/>
              <a:chExt cx="899" cy="465"/>
            </a:xfrm>
          </p:grpSpPr>
          <p:pic>
            <p:nvPicPr>
              <p:cNvPr id="27707" name="Rectangle 927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" name="TextBox 17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XINPUT</a:t>
                </a: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9" name="Group 108"/>
            <p:cNvGrpSpPr>
              <a:grpSpLocks/>
            </p:cNvGrpSpPr>
            <p:nvPr/>
          </p:nvGrpSpPr>
          <p:grpSpPr bwMode="auto">
            <a:xfrm>
              <a:off x="4332" y="3201"/>
              <a:ext cx="899" cy="465"/>
              <a:chOff x="2441" y="3196"/>
              <a:chExt cx="899" cy="465"/>
            </a:xfrm>
          </p:grpSpPr>
          <p:pic>
            <p:nvPicPr>
              <p:cNvPr id="27705" name="Rectangle 927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" name="TextBox 15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XContent</a:t>
                </a: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10" name="Group 111"/>
            <p:cNvGrpSpPr>
              <a:grpSpLocks/>
            </p:cNvGrpSpPr>
            <p:nvPr/>
          </p:nvGrpSpPr>
          <p:grpSpPr bwMode="auto">
            <a:xfrm>
              <a:off x="1432" y="3202"/>
              <a:ext cx="899" cy="465"/>
              <a:chOff x="2441" y="3196"/>
              <a:chExt cx="899" cy="465"/>
            </a:xfrm>
          </p:grpSpPr>
          <p:pic>
            <p:nvPicPr>
              <p:cNvPr id="27703" name="Rectangle 9270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" name="TextBox 13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Direct3D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</p:grpSp>
      <p:grpSp>
        <p:nvGrpSpPr>
          <p:cNvPr id="33" name="Group 169"/>
          <p:cNvGrpSpPr>
            <a:grpSpLocks/>
          </p:cNvGrpSpPr>
          <p:nvPr/>
        </p:nvGrpSpPr>
        <p:grpSpPr bwMode="auto">
          <a:xfrm>
            <a:off x="228600" y="6419850"/>
            <a:ext cx="5681663" cy="338138"/>
            <a:chOff x="144" y="4044"/>
            <a:chExt cx="3579" cy="213"/>
          </a:xfrm>
        </p:grpSpPr>
        <p:sp>
          <p:nvSpPr>
            <p:cNvPr id="27659" name="TextBox 9226"/>
            <p:cNvSpPr txBox="1">
              <a:spLocks noChangeArrowheads="1"/>
            </p:cNvSpPr>
            <p:nvPr/>
          </p:nvSpPr>
          <p:spPr bwMode="auto">
            <a:xfrm>
              <a:off x="144" y="4044"/>
              <a:ext cx="70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latin typeface="Trebuchet MS" pitchFamily="34" charset="0"/>
                </a:rPr>
                <a:t>Legend</a:t>
              </a:r>
            </a:p>
          </p:txBody>
        </p:sp>
        <p:pic>
          <p:nvPicPr>
            <p:cNvPr id="27660" name="Rectangle 9227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25" y="4050"/>
              <a:ext cx="86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TextBox 59"/>
            <p:cNvSpPr txBox="1">
              <a:spLocks noChangeArrowheads="1"/>
            </p:cNvSpPr>
            <p:nvPr/>
          </p:nvSpPr>
          <p:spPr bwMode="auto">
            <a:xfrm>
              <a:off x="809" y="4064"/>
              <a:ext cx="888" cy="16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>
                <a:defRPr/>
              </a:pP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XNA</a:t>
              </a:r>
              <a:r>
                <a:rPr 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 </a:t>
              </a: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Provides</a:t>
              </a: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27662" name="Rectangle 9229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821" y="4050"/>
              <a:ext cx="86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63" name="Rectangle 9230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818" y="4049"/>
              <a:ext cx="86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extBox 62"/>
            <p:cNvSpPr txBox="1">
              <a:spLocks noChangeArrowheads="1"/>
            </p:cNvSpPr>
            <p:nvPr/>
          </p:nvSpPr>
          <p:spPr bwMode="auto">
            <a:xfrm>
              <a:off x="1822" y="4064"/>
              <a:ext cx="888" cy="16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 algn="ctr">
                <a:defRPr/>
              </a:pP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You</a:t>
              </a:r>
              <a:r>
                <a:rPr lang="en-US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rebuchet MS" pitchFamily="34" charset="0"/>
                </a:rPr>
                <a:t> </a:t>
              </a:r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Provide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665" name="TextBox 63"/>
            <p:cNvSpPr txBox="1">
              <a:spLocks noChangeArrowheads="1"/>
            </p:cNvSpPr>
            <p:nvPr/>
          </p:nvSpPr>
          <p:spPr bwMode="auto">
            <a:xfrm>
              <a:off x="2835" y="4060"/>
              <a:ext cx="888" cy="16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/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Trebuchet MS" pitchFamily="34" charset="0"/>
                </a:rPr>
                <a:t>Community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66" name="Rounded Rectangle 65"/>
          <p:cNvSpPr>
            <a:spLocks noChangeArrowheads="1"/>
          </p:cNvSpPr>
          <p:nvPr/>
        </p:nvSpPr>
        <p:spPr bwMode="auto">
          <a:xfrm>
            <a:off x="688975" y="3582988"/>
            <a:ext cx="7769225" cy="1143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Core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Framework</a:t>
            </a:r>
          </a:p>
        </p:txBody>
      </p:sp>
      <p:sp>
        <p:nvSpPr>
          <p:cNvPr id="67" name="Rounded Rectangle 66"/>
          <p:cNvSpPr>
            <a:spLocks noChangeArrowheads="1"/>
          </p:cNvSpPr>
          <p:nvPr/>
        </p:nvSpPr>
        <p:spPr bwMode="auto">
          <a:xfrm>
            <a:off x="688975" y="2282825"/>
            <a:ext cx="7769225" cy="1143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Extended</a:t>
            </a:r>
            <a:endParaRPr lang="en-US" dirty="0">
              <a:solidFill>
                <a:schemeClr val="bg1"/>
              </a:solidFill>
              <a:latin typeface="Arial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Framework</a:t>
            </a:r>
          </a:p>
        </p:txBody>
      </p:sp>
      <p:grpSp>
        <p:nvGrpSpPr>
          <p:cNvPr id="81" name="Group 154"/>
          <p:cNvGrpSpPr>
            <a:grpSpLocks/>
          </p:cNvGrpSpPr>
          <p:nvPr/>
        </p:nvGrpSpPr>
        <p:grpSpPr bwMode="auto">
          <a:xfrm>
            <a:off x="2273300" y="3794125"/>
            <a:ext cx="6030913" cy="739775"/>
            <a:chOff x="1432" y="2390"/>
            <a:chExt cx="3799" cy="466"/>
          </a:xfrm>
        </p:grpSpPr>
        <p:grpSp>
          <p:nvGrpSpPr>
            <p:cNvPr id="82" name="Group 114"/>
            <p:cNvGrpSpPr>
              <a:grpSpLocks/>
            </p:cNvGrpSpPr>
            <p:nvPr/>
          </p:nvGrpSpPr>
          <p:grpSpPr bwMode="auto">
            <a:xfrm>
              <a:off x="1432" y="2390"/>
              <a:ext cx="723" cy="465"/>
              <a:chOff x="2441" y="3196"/>
              <a:chExt cx="899" cy="465"/>
            </a:xfrm>
          </p:grpSpPr>
          <p:pic>
            <p:nvPicPr>
              <p:cNvPr id="95" name="Rectangle 9264"/>
              <p:cNvPicPr>
                <a:picLocks noChangeAspect="1" noChangeArrowheads="1"/>
              </p:cNvPicPr>
              <p:nvPr/>
            </p:nvPicPr>
            <p:blipFill>
              <a:blip r:embed="rId7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6" name="TextBox 95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Graphics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83" name="Group 117"/>
            <p:cNvGrpSpPr>
              <a:grpSpLocks/>
            </p:cNvGrpSpPr>
            <p:nvPr/>
          </p:nvGrpSpPr>
          <p:grpSpPr bwMode="auto">
            <a:xfrm>
              <a:off x="2201" y="2390"/>
              <a:ext cx="723" cy="465"/>
              <a:chOff x="2441" y="3196"/>
              <a:chExt cx="899" cy="465"/>
            </a:xfrm>
          </p:grpSpPr>
          <p:pic>
            <p:nvPicPr>
              <p:cNvPr id="93" name="Rectangle 9262"/>
              <p:cNvPicPr>
                <a:picLocks noChangeAspect="1" noChangeArrowheads="1"/>
              </p:cNvPicPr>
              <p:nvPr/>
            </p:nvPicPr>
            <p:blipFill>
              <a:blip r:embed="rId7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4" name="TextBox 93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Audio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84" name="Group 120"/>
            <p:cNvGrpSpPr>
              <a:grpSpLocks/>
            </p:cNvGrpSpPr>
            <p:nvPr/>
          </p:nvGrpSpPr>
          <p:grpSpPr bwMode="auto">
            <a:xfrm>
              <a:off x="2970" y="2390"/>
              <a:ext cx="723" cy="465"/>
              <a:chOff x="2441" y="3196"/>
              <a:chExt cx="899" cy="465"/>
            </a:xfrm>
          </p:grpSpPr>
          <p:pic>
            <p:nvPicPr>
              <p:cNvPr id="91" name="Rectangle 9260"/>
              <p:cNvPicPr>
                <a:picLocks noChangeAspect="1" noChangeArrowheads="1"/>
              </p:cNvPicPr>
              <p:nvPr/>
            </p:nvPicPr>
            <p:blipFill>
              <a:blip r:embed="rId7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2" name="TextBox 91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Input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85" name="Group 123"/>
            <p:cNvGrpSpPr>
              <a:grpSpLocks/>
            </p:cNvGrpSpPr>
            <p:nvPr/>
          </p:nvGrpSpPr>
          <p:grpSpPr bwMode="auto">
            <a:xfrm>
              <a:off x="3739" y="2390"/>
              <a:ext cx="723" cy="465"/>
              <a:chOff x="2441" y="3196"/>
              <a:chExt cx="899" cy="465"/>
            </a:xfrm>
          </p:grpSpPr>
          <p:pic>
            <p:nvPicPr>
              <p:cNvPr id="89" name="Rectangle 9258"/>
              <p:cNvPicPr>
                <a:picLocks noChangeAspect="1" noChangeArrowheads="1"/>
              </p:cNvPicPr>
              <p:nvPr/>
            </p:nvPicPr>
            <p:blipFill>
              <a:blip r:embed="rId7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0" name="TextBox 89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Math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86" name="Group 126"/>
            <p:cNvGrpSpPr>
              <a:grpSpLocks/>
            </p:cNvGrpSpPr>
            <p:nvPr/>
          </p:nvGrpSpPr>
          <p:grpSpPr bwMode="auto">
            <a:xfrm>
              <a:off x="4508" y="2391"/>
              <a:ext cx="723" cy="465"/>
              <a:chOff x="2441" y="3196"/>
              <a:chExt cx="899" cy="465"/>
            </a:xfrm>
          </p:grpSpPr>
          <p:pic>
            <p:nvPicPr>
              <p:cNvPr id="87" name="Rectangle 9256"/>
              <p:cNvPicPr>
                <a:picLocks noChangeAspect="1" noChangeArrowheads="1"/>
              </p:cNvPicPr>
              <p:nvPr/>
            </p:nvPicPr>
            <p:blipFill>
              <a:blip r:embed="rId7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8" name="TextBox 87"/>
              <p:cNvSpPr txBox="1">
                <a:spLocks noChangeArrowheads="1"/>
              </p:cNvSpPr>
              <p:nvPr/>
            </p:nvSpPr>
            <p:spPr bwMode="auto">
              <a:xfrm>
                <a:off x="2443" y="3328"/>
                <a:ext cx="888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Storage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</p:grpSp>
      <p:grpSp>
        <p:nvGrpSpPr>
          <p:cNvPr id="97" name="Group 155"/>
          <p:cNvGrpSpPr>
            <a:grpSpLocks/>
          </p:cNvGrpSpPr>
          <p:nvPr/>
        </p:nvGrpSpPr>
        <p:grpSpPr bwMode="auto">
          <a:xfrm>
            <a:off x="2273300" y="2506663"/>
            <a:ext cx="6030913" cy="738187"/>
            <a:chOff x="1432" y="1579"/>
            <a:chExt cx="3799" cy="465"/>
          </a:xfrm>
        </p:grpSpPr>
        <p:grpSp>
          <p:nvGrpSpPr>
            <p:cNvPr id="98" name="Group 129"/>
            <p:cNvGrpSpPr>
              <a:grpSpLocks/>
            </p:cNvGrpSpPr>
            <p:nvPr/>
          </p:nvGrpSpPr>
          <p:grpSpPr bwMode="auto">
            <a:xfrm>
              <a:off x="1432" y="1579"/>
              <a:ext cx="1829" cy="465"/>
              <a:chOff x="2441" y="3196"/>
              <a:chExt cx="899" cy="465"/>
            </a:xfrm>
          </p:grpSpPr>
          <p:pic>
            <p:nvPicPr>
              <p:cNvPr id="102" name="Rectangle 9249"/>
              <p:cNvPicPr>
                <a:picLocks noChangeAspect="1" noChangeArrowheads="1"/>
              </p:cNvPicPr>
              <p:nvPr/>
            </p:nvPicPr>
            <p:blipFill>
              <a:blip r:embed="rId8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3" name="TextBox 102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Application Model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grpSp>
          <p:nvGrpSpPr>
            <p:cNvPr id="99" name="Group 132"/>
            <p:cNvGrpSpPr>
              <a:grpSpLocks/>
            </p:cNvGrpSpPr>
            <p:nvPr/>
          </p:nvGrpSpPr>
          <p:grpSpPr bwMode="auto">
            <a:xfrm>
              <a:off x="3402" y="1579"/>
              <a:ext cx="1829" cy="465"/>
              <a:chOff x="2441" y="3196"/>
              <a:chExt cx="899" cy="465"/>
            </a:xfrm>
          </p:grpSpPr>
          <p:pic>
            <p:nvPicPr>
              <p:cNvPr id="100" name="Rectangle 9247"/>
              <p:cNvPicPr>
                <a:picLocks noChangeAspect="1" noChangeArrowheads="1"/>
              </p:cNvPicPr>
              <p:nvPr/>
            </p:nvPicPr>
            <p:blipFill>
              <a:blip r:embed="rId8">
                <a:grayscl/>
              </a:blip>
              <a:srcRect/>
              <a:stretch>
                <a:fillRect/>
              </a:stretch>
            </p:blipFill>
            <p:spPr bwMode="auto">
              <a:xfrm>
                <a:off x="2441" y="3196"/>
                <a:ext cx="899" cy="4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1" name="TextBox 100"/>
              <p:cNvSpPr txBox="1">
                <a:spLocks noChangeArrowheads="1"/>
              </p:cNvSpPr>
              <p:nvPr/>
            </p:nvSpPr>
            <p:spPr bwMode="auto">
              <a:xfrm>
                <a:off x="2444" y="3328"/>
                <a:ext cx="887" cy="2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rebuchet MS" pitchFamily="34" charset="0"/>
                    <a:cs typeface="+mn-cs"/>
                  </a:rPr>
                  <a:t>Content Pipeline</a:t>
                </a:r>
                <a:endParaRPr lang="en-US">
                  <a:solidFill>
                    <a:schemeClr val="bg1"/>
                  </a:solidFill>
                  <a:cs typeface="+mn-cs"/>
                </a:endParaRPr>
              </a:p>
            </p:txBody>
          </p:sp>
        </p:grpSp>
      </p:grpSp>
      <p:grpSp>
        <p:nvGrpSpPr>
          <p:cNvPr id="104" name="Group 103"/>
          <p:cNvGrpSpPr/>
          <p:nvPr/>
        </p:nvGrpSpPr>
        <p:grpSpPr>
          <a:xfrm>
            <a:off x="688975" y="1000116"/>
            <a:ext cx="7769225" cy="1143000"/>
            <a:chOff x="688975" y="1000116"/>
            <a:chExt cx="7769225" cy="1143000"/>
          </a:xfrm>
        </p:grpSpPr>
        <p:sp>
          <p:nvSpPr>
            <p:cNvPr id="105" name="Rounded Rectangle 104"/>
            <p:cNvSpPr>
              <a:spLocks noChangeArrowheads="1"/>
            </p:cNvSpPr>
            <p:nvPr/>
          </p:nvSpPr>
          <p:spPr bwMode="auto">
            <a:xfrm>
              <a:off x="688975" y="1000116"/>
              <a:ext cx="7769225" cy="1143000"/>
            </a:xfrm>
            <a:prstGeom prst="roundRect">
              <a:avLst>
                <a:gd name="adj" fmla="val 16667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Games</a:t>
              </a:r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106" name="Group 170"/>
            <p:cNvGrpSpPr>
              <a:grpSpLocks/>
            </p:cNvGrpSpPr>
            <p:nvPr/>
          </p:nvGrpSpPr>
          <p:grpSpPr bwMode="auto">
            <a:xfrm>
              <a:off x="2273300" y="1230292"/>
              <a:ext cx="6030913" cy="741356"/>
              <a:chOff x="1432" y="765"/>
              <a:chExt cx="3799" cy="467"/>
            </a:xfrm>
          </p:grpSpPr>
          <p:grpSp>
            <p:nvGrpSpPr>
              <p:cNvPr id="107" name="Group 135"/>
              <p:cNvGrpSpPr>
                <a:grpSpLocks/>
              </p:cNvGrpSpPr>
              <p:nvPr/>
            </p:nvGrpSpPr>
            <p:grpSpPr bwMode="auto">
              <a:xfrm>
                <a:off x="1432" y="766"/>
                <a:ext cx="890" cy="465"/>
                <a:chOff x="2441" y="3196"/>
                <a:chExt cx="899" cy="465"/>
              </a:xfrm>
            </p:grpSpPr>
            <p:pic>
              <p:nvPicPr>
                <p:cNvPr id="117" name="Rectangle 9243"/>
                <p:cNvPicPr>
                  <a:picLocks noChangeAspect="1" noChangeArrowheads="1"/>
                </p:cNvPicPr>
                <p:nvPr/>
              </p:nvPicPr>
              <p:blipFill>
                <a:blip r:embed="rId9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2441" y="3196"/>
                  <a:ext cx="899" cy="4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8" name="TextBox 117"/>
                <p:cNvSpPr txBox="1">
                  <a:spLocks noChangeArrowheads="1"/>
                </p:cNvSpPr>
                <p:nvPr/>
              </p:nvSpPr>
              <p:spPr bwMode="auto">
                <a:xfrm>
                  <a:off x="2444" y="3328"/>
                  <a:ext cx="887" cy="212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wrap="none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6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Starter Kits</a:t>
                  </a:r>
                  <a:endParaRPr lang="en-US" dirty="0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108" name="Group 150"/>
              <p:cNvGrpSpPr>
                <a:grpSpLocks/>
              </p:cNvGrpSpPr>
              <p:nvPr/>
            </p:nvGrpSpPr>
            <p:grpSpPr bwMode="auto">
              <a:xfrm>
                <a:off x="2397" y="766"/>
                <a:ext cx="893" cy="466"/>
                <a:chOff x="2390" y="768"/>
                <a:chExt cx="893" cy="466"/>
              </a:xfrm>
            </p:grpSpPr>
            <p:pic>
              <p:nvPicPr>
                <p:cNvPr id="115" name="Rectangle 9241"/>
                <p:cNvPicPr>
                  <a:picLocks noChangeArrowheads="1"/>
                </p:cNvPicPr>
                <p:nvPr/>
              </p:nvPicPr>
              <p:blipFill>
                <a:blip r:embed="rId10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2390" y="768"/>
                  <a:ext cx="893" cy="4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6" name="TextBox 115"/>
                <p:cNvSpPr txBox="1">
                  <a:spLocks noChangeArrowheads="1"/>
                </p:cNvSpPr>
                <p:nvPr/>
              </p:nvSpPr>
              <p:spPr bwMode="auto">
                <a:xfrm>
                  <a:off x="2393" y="899"/>
                  <a:ext cx="878" cy="19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>
                  <a:spAutoFit/>
                </a:bodyPr>
                <a:lstStyle/>
                <a:p>
                  <a:pPr marL="228600" indent="-228600" algn="ctr" fontAlgn="auto">
                    <a:lnSpc>
                      <a:spcPct val="90000"/>
                    </a:lnSpc>
                    <a:spcBef>
                      <a:spcPct val="30000"/>
                    </a:spcBef>
                    <a:spcAft>
                      <a:spcPts val="0"/>
                    </a:spcAft>
                    <a:buClr>
                      <a:schemeClr val="tx2"/>
                    </a:buClr>
                    <a:buFont typeface="Wingdings 2" pitchFamily="18" charset="2"/>
                    <a:buNone/>
                    <a:defRPr/>
                  </a:pPr>
                  <a:r>
                    <a:rPr lang="en-US" sz="16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Code</a:t>
                  </a:r>
                  <a:endParaRPr lang="en-US" sz="2000" b="1" dirty="0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109" name="Group 143"/>
              <p:cNvGrpSpPr>
                <a:grpSpLocks/>
              </p:cNvGrpSpPr>
              <p:nvPr/>
            </p:nvGrpSpPr>
            <p:grpSpPr bwMode="auto">
              <a:xfrm>
                <a:off x="3365" y="766"/>
                <a:ext cx="893" cy="466"/>
                <a:chOff x="2188" y="713"/>
                <a:chExt cx="893" cy="466"/>
              </a:xfrm>
            </p:grpSpPr>
            <p:pic>
              <p:nvPicPr>
                <p:cNvPr id="113" name="Rectangle 9239"/>
                <p:cNvPicPr>
                  <a:picLocks noChangeArrowheads="1"/>
                </p:cNvPicPr>
                <p:nvPr/>
              </p:nvPicPr>
              <p:blipFill>
                <a:blip r:embed="rId10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2188" y="713"/>
                  <a:ext cx="893" cy="4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4" name="TextBox 113"/>
                <p:cNvSpPr txBox="1">
                  <a:spLocks noChangeArrowheads="1"/>
                </p:cNvSpPr>
                <p:nvPr/>
              </p:nvSpPr>
              <p:spPr bwMode="auto">
                <a:xfrm>
                  <a:off x="2191" y="844"/>
                  <a:ext cx="878" cy="19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>
                  <a:spAutoFit/>
                </a:bodyPr>
                <a:lstStyle/>
                <a:p>
                  <a:pPr marL="228600" indent="-228600" algn="ctr" fontAlgn="auto">
                    <a:lnSpc>
                      <a:spcPct val="90000"/>
                    </a:lnSpc>
                    <a:spcBef>
                      <a:spcPct val="30000"/>
                    </a:spcBef>
                    <a:spcAft>
                      <a:spcPts val="0"/>
                    </a:spcAft>
                    <a:buClr>
                      <a:schemeClr val="tx2"/>
                    </a:buClr>
                    <a:buFont typeface="Wingdings 2" pitchFamily="18" charset="2"/>
                    <a:buNone/>
                    <a:defRPr/>
                  </a:pPr>
                  <a:r>
                    <a:rPr lang="en-US" sz="16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Content</a:t>
                  </a:r>
                  <a:endParaRPr lang="en-US" sz="2000" b="1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110" name="Group 152"/>
              <p:cNvGrpSpPr>
                <a:grpSpLocks/>
              </p:cNvGrpSpPr>
              <p:nvPr/>
            </p:nvGrpSpPr>
            <p:grpSpPr bwMode="auto">
              <a:xfrm>
                <a:off x="4334" y="765"/>
                <a:ext cx="897" cy="467"/>
                <a:chOff x="4334" y="765"/>
                <a:chExt cx="897" cy="467"/>
              </a:xfrm>
            </p:grpSpPr>
            <p:pic>
              <p:nvPicPr>
                <p:cNvPr id="111" name="Rectangle 9237"/>
                <p:cNvPicPr>
                  <a:picLocks noChangeArrowheads="1"/>
                </p:cNvPicPr>
                <p:nvPr/>
              </p:nvPicPr>
              <p:blipFill>
                <a:blip r:embed="rId11">
                  <a:grayscl/>
                </a:blip>
                <a:srcRect/>
                <a:stretch>
                  <a:fillRect/>
                </a:stretch>
              </p:blipFill>
              <p:spPr bwMode="auto">
                <a:xfrm>
                  <a:off x="4334" y="765"/>
                  <a:ext cx="897" cy="46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2" name="TextBox 19"/>
                <p:cNvSpPr txBox="1">
                  <a:spLocks noChangeArrowheads="1"/>
                </p:cNvSpPr>
                <p:nvPr/>
              </p:nvSpPr>
              <p:spPr bwMode="auto">
                <a:xfrm>
                  <a:off x="4341" y="905"/>
                  <a:ext cx="878" cy="19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>
                  <a:spAutoFit/>
                </a:bodyPr>
                <a:lstStyle/>
                <a:p>
                  <a:pPr marL="228600" indent="-228600" algn="ctr" fontAlgn="auto">
                    <a:lnSpc>
                      <a:spcPct val="90000"/>
                    </a:lnSpc>
                    <a:spcBef>
                      <a:spcPct val="30000"/>
                    </a:spcBef>
                    <a:spcAft>
                      <a:spcPts val="0"/>
                    </a:spcAft>
                    <a:buClr>
                      <a:schemeClr val="tx2"/>
                    </a:buClr>
                    <a:buFont typeface="Wingdings 2" pitchFamily="18" charset="2"/>
                    <a:buNone/>
                    <a:defRPr/>
                  </a:pPr>
                  <a:r>
                    <a:rPr lang="en-US" sz="1600" b="1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rebuchet MS" pitchFamily="34" charset="0"/>
                      <a:cs typeface="+mn-cs"/>
                    </a:rPr>
                    <a:t>Components</a:t>
                  </a:r>
                  <a:endParaRPr lang="en-US" sz="2000" b="1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advTm="20561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>
          <a:xfrm>
            <a:off x="457200" y="357174"/>
            <a:ext cx="8229600" cy="1143000"/>
          </a:xfrm>
        </p:spPr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Platform </a:t>
            </a:r>
            <a:r>
              <a:rPr lang="en-US" sz="4800" dirty="0" err="1" smtClean="0">
                <a:solidFill>
                  <a:srgbClr val="F2C160"/>
                </a:solidFill>
              </a:rPr>
              <a:t>abstractie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43010" name="Content Placeholder 2"/>
          <p:cNvSpPr>
            <a:spLocks noGrp="1"/>
          </p:cNvSpPr>
          <p:nvPr>
            <p:ph idx="1"/>
          </p:nvPr>
        </p:nvSpPr>
        <p:spPr>
          <a:xfrm>
            <a:off x="457200" y="1803423"/>
            <a:ext cx="8229600" cy="4983163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Varies for each platform</a:t>
            </a:r>
          </a:p>
          <a:p>
            <a:pPr eaLnBrk="1" hangingPunct="1"/>
            <a:endParaRPr lang="en-US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Mono already provides a implementation</a:t>
            </a:r>
            <a:endParaRPr lang="nl-NL" dirty="0" smtClean="0">
              <a:solidFill>
                <a:schemeClr val="bg1"/>
              </a:solidFill>
            </a:endParaRPr>
          </a:p>
        </p:txBody>
      </p:sp>
      <p:pic>
        <p:nvPicPr>
          <p:cNvPr id="4" name="Picture 3" descr="4platformkhigh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44" y="357166"/>
            <a:ext cx="1734218" cy="1130662"/>
          </a:xfrm>
          <a:prstGeom prst="rect">
            <a:avLst/>
          </a:prstGeom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457200" y="357174"/>
            <a:ext cx="8229600" cy="1143000"/>
          </a:xfrm>
        </p:spPr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XACT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>
          <a:xfrm>
            <a:off x="457200" y="1803423"/>
            <a:ext cx="8229600" cy="4983163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Microsoft Cross-Platform Audio Creation Tool</a:t>
            </a:r>
            <a:endParaRPr lang="en-US" sz="2400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Enable audio for your games</a:t>
            </a: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Compiles .wav files</a:t>
            </a: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Add information to sounds</a:t>
            </a:r>
          </a:p>
          <a:p>
            <a:pPr lvl="1" eaLnBrk="1" hangingPunct="1"/>
            <a:r>
              <a:rPr lang="en-US" dirty="0" smtClean="0">
                <a:solidFill>
                  <a:schemeClr val="bg1"/>
                </a:solidFill>
              </a:rPr>
              <a:t>Looping, volume levels</a:t>
            </a:r>
            <a:endParaRPr lang="en-CA" dirty="0" smtClean="0">
              <a:solidFill>
                <a:schemeClr val="bg1"/>
              </a:solidFill>
            </a:endParaRPr>
          </a:p>
        </p:txBody>
      </p:sp>
      <p:pic>
        <p:nvPicPr>
          <p:cNvPr id="4" name="Picture 3" descr="4platformkhigh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44" y="357166"/>
            <a:ext cx="1734218" cy="1130662"/>
          </a:xfrm>
          <a:prstGeom prst="rect">
            <a:avLst/>
          </a:prstGeom>
        </p:spPr>
      </p:pic>
    </p:spTree>
  </p:cSld>
  <p:clrMapOvr>
    <a:masterClrMapping/>
  </p:clrMapOvr>
  <p:transition advTm="47175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smtClean="0">
                <a:solidFill>
                  <a:srgbClr val="F2C160"/>
                </a:solidFill>
              </a:rPr>
              <a:t>Community</a:t>
            </a:r>
          </a:p>
        </p:txBody>
      </p:sp>
      <p:pic>
        <p:nvPicPr>
          <p:cNvPr id="1026" name="Picture 2" descr="http://files.turbosquid.com/Preview/Content_on_4_16_2006_15_31_08/Ferrari%20Enzo%20front.jpg8b53a145-c75f-4527-b5e5-2b5cacb61c51Larg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3643313"/>
            <a:ext cx="3803650" cy="28527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pic>
        <p:nvPicPr>
          <p:cNvPr id="1028" name="Picture 4" descr="http://files.turbosquid.com/Preview/Content_on_2_19_2006_12_49_18/fw43n_lowpoly_02.jpg0a6a8873-beff-4052-86f2-2d1ccd7a8389Lar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53060" y="3000371"/>
            <a:ext cx="3500440" cy="350044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4506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NL" sz="2800" dirty="0" smtClean="0">
                <a:solidFill>
                  <a:schemeClr val="bg1"/>
                </a:solidFill>
              </a:rPr>
              <a:t>3D Models</a:t>
            </a:r>
          </a:p>
          <a:p>
            <a:pPr lvl="1" eaLnBrk="1" hangingPunct="1"/>
            <a:r>
              <a:rPr lang="en-US" sz="2400" dirty="0" smtClean="0">
                <a:solidFill>
                  <a:schemeClr val="bg1"/>
                </a:solidFill>
              </a:rPr>
              <a:t>Cars, Houses, humans, complete levels</a:t>
            </a:r>
            <a:endParaRPr lang="nl-NL" sz="2400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en-US" sz="2800" dirty="0" smtClean="0">
                <a:solidFill>
                  <a:schemeClr val="bg1"/>
                </a:solidFill>
              </a:rPr>
              <a:t>Lot of them are free</a:t>
            </a:r>
          </a:p>
          <a:p>
            <a:pPr eaLnBrk="1" hangingPunct="1"/>
            <a:r>
              <a:rPr lang="en-US" sz="2800" dirty="0" smtClean="0">
                <a:solidFill>
                  <a:schemeClr val="bg1"/>
                </a:solidFill>
              </a:rPr>
              <a:t>http://turbosquid.com/xna</a:t>
            </a:r>
          </a:p>
          <a:p>
            <a:pPr eaLnBrk="1" hangingPunct="1"/>
            <a:endParaRPr lang="nl-NL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87688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smtClean="0">
                <a:solidFill>
                  <a:srgbClr val="F2C160"/>
                </a:solidFill>
              </a:rPr>
              <a:t>Community</a:t>
            </a:r>
            <a:endParaRPr lang="nl-NL" sz="4800" smtClean="0">
              <a:solidFill>
                <a:srgbClr val="F2C160"/>
              </a:solidFill>
            </a:endParaRPr>
          </a:p>
        </p:txBody>
      </p:sp>
      <p:sp>
        <p:nvSpPr>
          <p:cNvPr id="460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Example of a component</a:t>
            </a:r>
          </a:p>
          <a:p>
            <a:pPr lvl="1" eaLnBrk="1" hangingPunct="1"/>
            <a:r>
              <a:rPr lang="nl-NL" dirty="0" smtClean="0">
                <a:solidFill>
                  <a:schemeClr val="bg1"/>
                </a:solidFill>
              </a:rPr>
              <a:t>XNA Console</a:t>
            </a:r>
          </a:p>
        </p:txBody>
      </p:sp>
      <p:pic>
        <p:nvPicPr>
          <p:cNvPr id="46083" name="Picture 4" descr="http://www.plasmaflux.com/../Images/ConsoleDocuments/XNAConsol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950" y="3071813"/>
            <a:ext cx="768667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28907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Who is this?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488" y="1500174"/>
            <a:ext cx="3214710" cy="43577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TextBox 5"/>
          <p:cNvSpPr txBox="1"/>
          <p:nvPr/>
        </p:nvSpPr>
        <p:spPr>
          <a:xfrm rot="20163627">
            <a:off x="1185205" y="3318878"/>
            <a:ext cx="6695145" cy="92333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5400" dirty="0" smtClean="0"/>
              <a:t>William </a:t>
            </a:r>
            <a:r>
              <a:rPr lang="en-US" sz="5400" dirty="0" err="1" smtClean="0">
                <a:latin typeface="+mn-lt"/>
              </a:rPr>
              <a:t>Higinbotham</a:t>
            </a:r>
            <a:endParaRPr lang="en-US" sz="5400" dirty="0">
              <a:latin typeface="+mn-lt"/>
            </a:endParaRPr>
          </a:p>
        </p:txBody>
      </p:sp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Deploy to the Xbox 360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481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XNA Creators Club</a:t>
            </a:r>
          </a:p>
          <a:p>
            <a:pPr lvl="1" eaLnBrk="1" hangingPunct="1"/>
            <a:r>
              <a:rPr lang="en-US" dirty="0" smtClean="0">
                <a:solidFill>
                  <a:schemeClr val="bg1"/>
                </a:solidFill>
              </a:rPr>
              <a:t>49 euro 4 months</a:t>
            </a:r>
          </a:p>
          <a:p>
            <a:pPr lvl="1" eaLnBrk="1" hangingPunct="1"/>
            <a:r>
              <a:rPr lang="en-US" dirty="0" smtClean="0">
                <a:solidFill>
                  <a:schemeClr val="bg1"/>
                </a:solidFill>
              </a:rPr>
              <a:t>99 euro 1 year</a:t>
            </a:r>
            <a:endParaRPr lang="nl-NL" dirty="0" smtClean="0">
              <a:solidFill>
                <a:schemeClr val="bg1"/>
              </a:solidFill>
            </a:endParaRPr>
          </a:p>
          <a:p>
            <a:pPr lvl="1" eaLnBrk="1" hangingPunct="1"/>
            <a:endParaRPr lang="en-US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What do you need on your Xbox 360?</a:t>
            </a:r>
          </a:p>
          <a:p>
            <a:pPr lvl="1" eaLnBrk="1" hangingPunct="1"/>
            <a:r>
              <a:rPr lang="en-US" dirty="0" smtClean="0">
                <a:solidFill>
                  <a:schemeClr val="bg1"/>
                </a:solidFill>
              </a:rPr>
              <a:t>Xbox Live Account</a:t>
            </a:r>
          </a:p>
          <a:p>
            <a:pPr lvl="1" eaLnBrk="1" hangingPunct="1"/>
            <a:r>
              <a:rPr lang="en-US" dirty="0" smtClean="0">
                <a:solidFill>
                  <a:schemeClr val="bg1"/>
                </a:solidFill>
              </a:rPr>
              <a:t>XNA Game Launcher</a:t>
            </a:r>
          </a:p>
          <a:p>
            <a:pPr lvl="1" eaLnBrk="1" hangingPunct="1"/>
            <a:r>
              <a:rPr lang="en-US" dirty="0" smtClean="0">
                <a:solidFill>
                  <a:schemeClr val="bg1"/>
                </a:solidFill>
              </a:rPr>
              <a:t>Connection to the computer</a:t>
            </a:r>
          </a:p>
        </p:txBody>
      </p:sp>
    </p:spTree>
  </p:cSld>
  <p:clrMapOvr>
    <a:masterClrMapping/>
  </p:clrMapOvr>
  <p:transition advTm="327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XNA++, </a:t>
            </a:r>
            <a:r>
              <a:rPr lang="en-US" sz="4800" dirty="0" err="1" smtClean="0">
                <a:solidFill>
                  <a:srgbClr val="F2C160"/>
                </a:solidFill>
              </a:rPr>
              <a:t>whats</a:t>
            </a:r>
            <a:r>
              <a:rPr lang="en-US" sz="4800" dirty="0" smtClean="0">
                <a:solidFill>
                  <a:srgbClr val="F2C160"/>
                </a:solidFill>
              </a:rPr>
              <a:t> next?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NL" dirty="0" smtClean="0">
                <a:solidFill>
                  <a:schemeClr val="bg1"/>
                </a:solidFill>
              </a:rPr>
              <a:t>Support </a:t>
            </a:r>
            <a:r>
              <a:rPr lang="nl-NL" dirty="0" err="1" smtClean="0">
                <a:solidFill>
                  <a:schemeClr val="bg1"/>
                </a:solidFill>
              </a:rPr>
              <a:t>for</a:t>
            </a:r>
            <a:r>
              <a:rPr lang="nl-NL" dirty="0" smtClean="0">
                <a:solidFill>
                  <a:schemeClr val="bg1"/>
                </a:solidFill>
              </a:rPr>
              <a:t> Visual Studio 2008</a:t>
            </a:r>
          </a:p>
          <a:p>
            <a:pPr eaLnBrk="1" hangingPunct="1"/>
            <a:r>
              <a:rPr lang="nl-NL" dirty="0" smtClean="0">
                <a:solidFill>
                  <a:schemeClr val="bg1"/>
                </a:solidFill>
              </a:rPr>
              <a:t>Support </a:t>
            </a:r>
            <a:r>
              <a:rPr lang="nl-NL" dirty="0" err="1" smtClean="0">
                <a:solidFill>
                  <a:schemeClr val="bg1"/>
                </a:solidFill>
              </a:rPr>
              <a:t>for</a:t>
            </a:r>
            <a:r>
              <a:rPr lang="nl-NL" dirty="0" smtClean="0">
                <a:solidFill>
                  <a:schemeClr val="bg1"/>
                </a:solidFill>
              </a:rPr>
              <a:t> Zune </a:t>
            </a:r>
            <a:r>
              <a:rPr lang="nl-NL" dirty="0" err="1" smtClean="0">
                <a:solidFill>
                  <a:schemeClr val="bg1"/>
                </a:solidFill>
              </a:rPr>
              <a:t>player</a:t>
            </a:r>
            <a:endParaRPr lang="nl-NL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nl-NL" dirty="0" smtClean="0">
                <a:solidFill>
                  <a:schemeClr val="bg1"/>
                </a:solidFill>
              </a:rPr>
              <a:t>Support </a:t>
            </a:r>
            <a:r>
              <a:rPr lang="nl-NL" dirty="0" err="1" smtClean="0">
                <a:solidFill>
                  <a:schemeClr val="bg1"/>
                </a:solidFill>
              </a:rPr>
              <a:t>for</a:t>
            </a:r>
            <a:r>
              <a:rPr lang="nl-NL" dirty="0" smtClean="0">
                <a:solidFill>
                  <a:schemeClr val="bg1"/>
                </a:solidFill>
              </a:rPr>
              <a:t> Linux</a:t>
            </a:r>
          </a:p>
          <a:p>
            <a:pPr eaLnBrk="1" hangingPunct="1"/>
            <a:r>
              <a:rPr lang="nl-NL" dirty="0" smtClean="0">
                <a:solidFill>
                  <a:schemeClr val="bg1"/>
                </a:solidFill>
              </a:rPr>
              <a:t>Support </a:t>
            </a:r>
            <a:r>
              <a:rPr lang="nl-NL" dirty="0" err="1" smtClean="0">
                <a:solidFill>
                  <a:schemeClr val="bg1"/>
                </a:solidFill>
              </a:rPr>
              <a:t>for</a:t>
            </a:r>
            <a:r>
              <a:rPr lang="nl-NL" dirty="0" smtClean="0">
                <a:solidFill>
                  <a:schemeClr val="bg1"/>
                </a:solidFill>
              </a:rPr>
              <a:t> Mac OSX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14942" y="2714620"/>
            <a:ext cx="3238518" cy="323851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857224" y="5214950"/>
            <a:ext cx="7772400" cy="1362075"/>
          </a:xfrm>
        </p:spPr>
        <p:txBody>
          <a:bodyPr/>
          <a:lstStyle/>
          <a:p>
            <a:pPr algn="ctr" eaLnBrk="1" hangingPunct="1"/>
            <a:r>
              <a:rPr lang="en-US" sz="4800" dirty="0" smtClean="0">
                <a:solidFill>
                  <a:srgbClr val="F2C160"/>
                </a:solidFill>
              </a:rPr>
              <a:t>Nintendo’s </a:t>
            </a:r>
            <a:r>
              <a:rPr lang="en-US" sz="4800" dirty="0" err="1" smtClean="0">
                <a:solidFill>
                  <a:srgbClr val="F2C160"/>
                </a:solidFill>
              </a:rPr>
              <a:t>Wii</a:t>
            </a:r>
            <a:r>
              <a:rPr lang="en-US" sz="4800" dirty="0" smtClean="0">
                <a:solidFill>
                  <a:srgbClr val="F2C160"/>
                </a:solidFill>
              </a:rPr>
              <a:t>!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7" name="Picture 2" descr="C:\Users\aduijl\Desktop\wii with controll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480" y="1000108"/>
            <a:ext cx="5638800" cy="4229099"/>
          </a:xfrm>
          <a:prstGeom prst="rect">
            <a:avLst/>
          </a:prstGeom>
          <a:noFill/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err="1" smtClean="0">
                <a:solidFill>
                  <a:srgbClr val="F2C160"/>
                </a:solidFill>
              </a:rPr>
              <a:t>Wiimote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Buttons</a:t>
            </a:r>
          </a:p>
          <a:p>
            <a:r>
              <a:rPr lang="en-US" dirty="0" smtClean="0"/>
              <a:t>Accelerometer</a:t>
            </a:r>
          </a:p>
          <a:p>
            <a:r>
              <a:rPr lang="en-US" dirty="0" smtClean="0"/>
              <a:t>IR-camera</a:t>
            </a:r>
          </a:p>
          <a:p>
            <a:r>
              <a:rPr lang="en-US" dirty="0" smtClean="0"/>
              <a:t>Buzzer</a:t>
            </a:r>
          </a:p>
          <a:p>
            <a:r>
              <a:rPr lang="en-US" dirty="0" err="1" smtClean="0"/>
              <a:t>Leds</a:t>
            </a:r>
            <a:endParaRPr lang="en-US" dirty="0" smtClean="0"/>
          </a:p>
          <a:p>
            <a:r>
              <a:rPr lang="en-US" dirty="0" smtClean="0"/>
              <a:t>Bluetooth </a:t>
            </a:r>
            <a:endParaRPr lang="en-US" dirty="0"/>
          </a:p>
        </p:txBody>
      </p:sp>
      <p:pic>
        <p:nvPicPr>
          <p:cNvPr id="5" name="Picture 4" descr="C:\Users\aduijl\Desktop\wiimot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9058" y="1785926"/>
            <a:ext cx="4953000" cy="4216400"/>
          </a:xfrm>
          <a:prstGeom prst="rect">
            <a:avLst/>
          </a:prstGeom>
          <a:noFill/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Accelerometer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ADXL330 3-Axis ±3g </a:t>
            </a:r>
            <a:r>
              <a:rPr lang="en-US" dirty="0" err="1" smtClean="0"/>
              <a:t>iMEMS</a:t>
            </a:r>
            <a:r>
              <a:rPr lang="en-US" dirty="0" smtClean="0"/>
              <a:t>® Accelerometer</a:t>
            </a:r>
          </a:p>
        </p:txBody>
      </p:sp>
      <p:pic>
        <p:nvPicPr>
          <p:cNvPr id="6" name="Picture 3" descr="C:\Users\aduijl\Desktop\acceleromet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3240" y="2285992"/>
            <a:ext cx="5357813" cy="4019364"/>
          </a:xfrm>
          <a:prstGeom prst="rect">
            <a:avLst/>
          </a:prstGeom>
          <a:noFill/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Accelerometer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4258637" y="4985560"/>
            <a:ext cx="1600994" cy="794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C:\Users\aduijl\Desktop\wiimote_schui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0131" y="2585260"/>
            <a:ext cx="4572001" cy="2998788"/>
          </a:xfrm>
          <a:prstGeom prst="rect">
            <a:avLst/>
          </a:prstGeom>
          <a:noFill/>
        </p:spPr>
      </p:pic>
      <p:cxnSp>
        <p:nvCxnSpPr>
          <p:cNvPr id="9" name="Straight Arrow Connector 8"/>
          <p:cNvCxnSpPr/>
          <p:nvPr/>
        </p:nvCxnSpPr>
        <p:spPr>
          <a:xfrm>
            <a:off x="5745331" y="3652060"/>
            <a:ext cx="1752600" cy="914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202531" y="1975660"/>
            <a:ext cx="1143000" cy="6858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35731" y="4947460"/>
            <a:ext cx="2012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Z (-3G, 3G)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507331" y="1442260"/>
            <a:ext cx="192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Y (-3G,3G)</a:t>
            </a:r>
            <a:endParaRPr lang="en-US" b="1" dirty="0"/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Accelerometer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4533106" y="4762500"/>
            <a:ext cx="1600994" cy="794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6" descr="C:\Users\aduijl\Desktop\wiimote_schui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2362200"/>
            <a:ext cx="4572001" cy="2998788"/>
          </a:xfrm>
          <a:prstGeom prst="rect">
            <a:avLst/>
          </a:prstGeom>
          <a:noFill/>
        </p:spPr>
      </p:pic>
      <p:cxnSp>
        <p:nvCxnSpPr>
          <p:cNvPr id="15" name="Straight Arrow Connector 14"/>
          <p:cNvCxnSpPr/>
          <p:nvPr/>
        </p:nvCxnSpPr>
        <p:spPr>
          <a:xfrm>
            <a:off x="6019800" y="3429000"/>
            <a:ext cx="1752600" cy="914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477000" y="1752600"/>
            <a:ext cx="1143000" cy="6858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10200" y="47244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858000" y="14478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0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239000" y="35814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0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81000" y="1905000"/>
            <a:ext cx="10118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Idle</a:t>
            </a:r>
            <a:endParaRPr lang="en-US" dirty="0"/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Accelerometer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4000500" y="5295900"/>
            <a:ext cx="2667000" cy="1588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 descr="C:\Users\aduijl\Desktop\wiimote_schui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599" y="2362200"/>
            <a:ext cx="4572001" cy="2998788"/>
          </a:xfrm>
          <a:prstGeom prst="rect">
            <a:avLst/>
          </a:prstGeom>
          <a:noFill/>
        </p:spPr>
      </p:pic>
      <p:cxnSp>
        <p:nvCxnSpPr>
          <p:cNvPr id="21" name="Straight Arrow Connector 20"/>
          <p:cNvCxnSpPr/>
          <p:nvPr/>
        </p:nvCxnSpPr>
        <p:spPr>
          <a:xfrm>
            <a:off x="6019800" y="3429000"/>
            <a:ext cx="1752600" cy="914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477000" y="1752600"/>
            <a:ext cx="1143000" cy="6858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10200" y="4724400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&gt;1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858000" y="14478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0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239000" y="35814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0</a:t>
            </a:r>
            <a:endParaRPr lang="en-US" b="1" dirty="0"/>
          </a:p>
        </p:txBody>
      </p:sp>
      <p:cxnSp>
        <p:nvCxnSpPr>
          <p:cNvPr id="26" name="Straight Arrow Connector 25"/>
          <p:cNvCxnSpPr/>
          <p:nvPr/>
        </p:nvCxnSpPr>
        <p:spPr>
          <a:xfrm rot="5400000" flipH="1" flipV="1">
            <a:off x="762794" y="4114006"/>
            <a:ext cx="2132806" cy="794"/>
          </a:xfrm>
          <a:prstGeom prst="straightConnector1">
            <a:avLst/>
          </a:prstGeom>
          <a:ln w="152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81000" y="1905000"/>
            <a:ext cx="840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Up</a:t>
            </a:r>
            <a:endParaRPr lang="en-US" dirty="0"/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Accelerometer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4801394" y="4495800"/>
            <a:ext cx="1066006" cy="794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6" descr="C:\Users\aduijl\Desktop\wiimote_schui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599" y="2362200"/>
            <a:ext cx="4572001" cy="2998788"/>
          </a:xfrm>
          <a:prstGeom prst="rect">
            <a:avLst/>
          </a:prstGeom>
          <a:noFill/>
        </p:spPr>
      </p:pic>
      <p:cxnSp>
        <p:nvCxnSpPr>
          <p:cNvPr id="15" name="Straight Arrow Connector 14"/>
          <p:cNvCxnSpPr/>
          <p:nvPr/>
        </p:nvCxnSpPr>
        <p:spPr>
          <a:xfrm>
            <a:off x="6019800" y="3429000"/>
            <a:ext cx="1752600" cy="9144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477000" y="1752600"/>
            <a:ext cx="1143000" cy="68580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10200" y="4724400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&lt;1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858000" y="14478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0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239000" y="35814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0</a:t>
            </a:r>
            <a:endParaRPr lang="en-US" b="1" dirty="0"/>
          </a:p>
        </p:txBody>
      </p:sp>
      <p:cxnSp>
        <p:nvCxnSpPr>
          <p:cNvPr id="20" name="Straight Arrow Connector 19"/>
          <p:cNvCxnSpPr/>
          <p:nvPr/>
        </p:nvCxnSpPr>
        <p:spPr>
          <a:xfrm rot="5400000">
            <a:off x="723900" y="4304506"/>
            <a:ext cx="2209800" cy="1588"/>
          </a:xfrm>
          <a:prstGeom prst="straightConnector1">
            <a:avLst/>
          </a:prstGeom>
          <a:ln w="152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81000" y="1905000"/>
            <a:ext cx="1495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Down</a:t>
            </a:r>
            <a:endParaRPr lang="en-US" dirty="0"/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IR-camera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PixArt</a:t>
            </a:r>
            <a:r>
              <a:rPr lang="en-US" dirty="0" smtClean="0"/>
              <a:t> optical sensor</a:t>
            </a:r>
            <a:br>
              <a:rPr lang="en-US" dirty="0" smtClean="0"/>
            </a:br>
            <a:r>
              <a:rPr lang="en-US" dirty="0" smtClean="0"/>
              <a:t>Multi-Object Tracking engine (MOT sensor™)</a:t>
            </a:r>
          </a:p>
          <a:p>
            <a:r>
              <a:rPr lang="en-US" dirty="0" smtClean="0"/>
              <a:t>Sensor bar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6" name="Picture 5" descr="C:\Users\aduijl\Desktop\sensorba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3851" y="1881210"/>
            <a:ext cx="6348413" cy="4762500"/>
          </a:xfrm>
          <a:prstGeom prst="rect">
            <a:avLst/>
          </a:prstGeom>
          <a:noFill/>
        </p:spPr>
      </p:pic>
      <p:pic>
        <p:nvPicPr>
          <p:cNvPr id="7" name="Picture 2" descr="C:\Users\aduijl\Desktop\wii ir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3123541"/>
            <a:ext cx="4114800" cy="3734459"/>
          </a:xfrm>
          <a:prstGeom prst="rect">
            <a:avLst/>
          </a:prstGeom>
          <a:noFill/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First video game, 1958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714488"/>
            <a:ext cx="8501122" cy="32474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4572008"/>
            <a:ext cx="1857388" cy="16885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IR-camera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28600" y="1371600"/>
            <a:ext cx="3429000" cy="3840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10200" y="1447800"/>
            <a:ext cx="3429000" cy="3840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48640" marR="0" lvl="0" indent="-4114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 l="29629" t="51591" r="40000" b="36503"/>
          <a:stretch>
            <a:fillRect/>
          </a:stretch>
        </p:blipFill>
        <p:spPr bwMode="auto">
          <a:xfrm>
            <a:off x="228599" y="4822902"/>
            <a:ext cx="4114801" cy="1806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/>
          <a:srcRect l="39877" t="33732" r="33333" b="44662"/>
          <a:stretch>
            <a:fillRect/>
          </a:stretch>
        </p:blipFill>
        <p:spPr bwMode="auto">
          <a:xfrm>
            <a:off x="4495800" y="3200400"/>
            <a:ext cx="35433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Straight Arrow Connector 13"/>
          <p:cNvCxnSpPr/>
          <p:nvPr/>
        </p:nvCxnSpPr>
        <p:spPr>
          <a:xfrm rot="16200000" flipH="1">
            <a:off x="1258094" y="4306094"/>
            <a:ext cx="1599406" cy="456406"/>
          </a:xfrm>
          <a:prstGeom prst="straightConnector1">
            <a:avLst/>
          </a:prstGeom>
          <a:ln w="889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6286500" y="3238500"/>
            <a:ext cx="1447800" cy="762000"/>
          </a:xfrm>
          <a:prstGeom prst="straightConnector1">
            <a:avLst/>
          </a:prstGeom>
          <a:ln w="889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Bluetooth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BCM2042</a:t>
            </a:r>
            <a:br>
              <a:rPr lang="en-US" dirty="0" smtClean="0"/>
            </a:br>
            <a:r>
              <a:rPr lang="en-US" dirty="0" smtClean="0"/>
              <a:t>Advanced Wireless Keyboard/Mouse Bluetooth® Chip</a:t>
            </a:r>
          </a:p>
          <a:p>
            <a:r>
              <a:rPr lang="en-US" dirty="0" smtClean="0"/>
              <a:t>HID Device 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3505200"/>
            <a:ext cx="2444982" cy="1226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err="1" smtClean="0">
                <a:solidFill>
                  <a:srgbClr val="F2C160"/>
                </a:solidFill>
              </a:rPr>
              <a:t>Wiimote</a:t>
            </a:r>
            <a:r>
              <a:rPr lang="en-US" sz="4800" dirty="0" smtClean="0">
                <a:solidFill>
                  <a:srgbClr val="F2C160"/>
                </a:solidFill>
              </a:rPr>
              <a:t> -&gt; PC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OS			</a:t>
            </a:r>
          </a:p>
          <a:p>
            <a:r>
              <a:rPr lang="en-US" dirty="0" smtClean="0"/>
              <a:t>Bluetooth Device	</a:t>
            </a:r>
          </a:p>
          <a:p>
            <a:r>
              <a:rPr lang="en-US" dirty="0" smtClean="0"/>
              <a:t>Bluetooth stack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7676" y="2071678"/>
            <a:ext cx="4590099" cy="4510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API’s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95400" y="1981200"/>
            <a:ext cx="3023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RMX Automation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6400800" y="2895600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GlovePIE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838200" y="3581400"/>
            <a:ext cx="2173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WiinRemote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5791200" y="1828800"/>
            <a:ext cx="211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wiimote-api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6096000" y="4038600"/>
            <a:ext cx="116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WMD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9200" y="5334000"/>
            <a:ext cx="2191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WiiYourself</a:t>
            </a:r>
            <a:r>
              <a:rPr lang="en-US" sz="2800" dirty="0" smtClean="0"/>
              <a:t>!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3505200" y="3962400"/>
            <a:ext cx="19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libwiimote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2209800" y="2971800"/>
            <a:ext cx="2076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WiimoteLib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3048000" y="4800600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WiimoteCPP</a:t>
            </a:r>
            <a:endParaRPr lang="en-US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7315200" y="4038600"/>
            <a:ext cx="1535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Wiiewer</a:t>
            </a:r>
            <a:endParaRPr lang="en-US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5105400" y="5486400"/>
            <a:ext cx="2542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Wiimotecomm</a:t>
            </a:r>
            <a:endParaRPr lang="en-US" sz="2800" dirty="0"/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err="1" smtClean="0">
                <a:solidFill>
                  <a:srgbClr val="F2C160"/>
                </a:solidFill>
              </a:rPr>
              <a:t>WiimoteLib</a:t>
            </a:r>
            <a:r>
              <a:rPr lang="en-US" sz="4800" dirty="0" smtClean="0">
                <a:solidFill>
                  <a:srgbClr val="F2C160"/>
                </a:solidFill>
              </a:rPr>
              <a:t> classes</a:t>
            </a:r>
          </a:p>
        </p:txBody>
      </p:sp>
      <p:pic>
        <p:nvPicPr>
          <p:cNvPr id="5" name="Picture 2" descr="C:\Users\aduijl\Desktop\WiimoteLib_1.2.1_src\WiimoteCS\ClassDiagram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447800"/>
            <a:ext cx="6940799" cy="5237693"/>
          </a:xfrm>
          <a:prstGeom prst="rect">
            <a:avLst/>
          </a:prstGeom>
          <a:noFill/>
        </p:spPr>
      </p:pic>
    </p:spTree>
  </p:cSld>
  <p:clrMapOvr>
    <a:masterClrMapping/>
  </p:clrMapOvr>
  <p:transition advTm="3416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F2C160"/>
                </a:solidFill>
              </a:rPr>
              <a:t>Simplicity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 l="25426" t="31605" r="42946" b="42716"/>
          <a:stretch>
            <a:fillRect/>
          </a:stretch>
        </p:blipFill>
        <p:spPr bwMode="auto">
          <a:xfrm>
            <a:off x="533400" y="1676400"/>
            <a:ext cx="8071338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Tm="3416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smtClean="0">
                <a:solidFill>
                  <a:srgbClr val="F2C160"/>
                </a:solidFill>
              </a:rPr>
              <a:t>Demo time!</a:t>
            </a:r>
            <a:endParaRPr lang="nl-NL" sz="4800" smtClean="0">
              <a:solidFill>
                <a:srgbClr val="F2C160"/>
              </a:solidFill>
            </a:endParaRPr>
          </a:p>
        </p:txBody>
      </p:sp>
      <p:sp>
        <p:nvSpPr>
          <p:cNvPr id="471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nl-NL" dirty="0" err="1" smtClean="0">
                <a:solidFill>
                  <a:schemeClr val="bg1"/>
                </a:solidFill>
              </a:rPr>
              <a:t>Flying</a:t>
            </a:r>
            <a:r>
              <a:rPr lang="nl-NL" dirty="0" smtClean="0">
                <a:solidFill>
                  <a:schemeClr val="bg1"/>
                </a:solidFill>
              </a:rPr>
              <a:t> </a:t>
            </a:r>
            <a:r>
              <a:rPr lang="nl-NL" dirty="0" err="1" smtClean="0">
                <a:solidFill>
                  <a:schemeClr val="bg1"/>
                </a:solidFill>
              </a:rPr>
              <a:t>with</a:t>
            </a:r>
            <a:r>
              <a:rPr lang="nl-NL" dirty="0" smtClean="0">
                <a:solidFill>
                  <a:schemeClr val="bg1"/>
                </a:solidFill>
              </a:rPr>
              <a:t> the </a:t>
            </a:r>
            <a:r>
              <a:rPr lang="nl-NL" dirty="0" err="1" smtClean="0">
                <a:solidFill>
                  <a:schemeClr val="bg1"/>
                </a:solidFill>
              </a:rPr>
              <a:t>Wii</a:t>
            </a:r>
            <a:endParaRPr lang="nl-NL" dirty="0" smtClean="0">
              <a:solidFill>
                <a:schemeClr val="bg1"/>
              </a:solidFill>
            </a:endParaRPr>
          </a:p>
        </p:txBody>
      </p:sp>
      <p:pic>
        <p:nvPicPr>
          <p:cNvPr id="47107" name="Picture 4" descr="C:\Users\P.J. van de Sande\Desktop\Untitle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88" y="2714625"/>
            <a:ext cx="595312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F2C160"/>
                </a:solidFill>
              </a:rPr>
              <a:t>Resources</a:t>
            </a:r>
          </a:p>
        </p:txBody>
      </p:sp>
      <p:sp>
        <p:nvSpPr>
          <p:cNvPr id="49154" name="Rectangle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http://creators.xna.com/</a:t>
            </a:r>
          </a:p>
          <a:p>
            <a:r>
              <a:rPr lang="nl-NL" dirty="0" smtClean="0"/>
              <a:t>http://blogs.msdn.com/xna</a:t>
            </a:r>
          </a:p>
          <a:p>
            <a:r>
              <a:rPr lang="nl-NL" dirty="0" smtClean="0"/>
              <a:t>http://www.turbosquid.com/xna</a:t>
            </a:r>
          </a:p>
          <a:p>
            <a:r>
              <a:rPr lang="nl-NL" dirty="0" smtClean="0"/>
              <a:t>http://xbox360homebrew.com</a:t>
            </a:r>
          </a:p>
          <a:p>
            <a:r>
              <a:rPr lang="nl-NL" dirty="0" smtClean="0"/>
              <a:t>http://www.riemers.net</a:t>
            </a:r>
          </a:p>
          <a:p>
            <a:r>
              <a:rPr lang="nl-NL" dirty="0" smtClean="0"/>
              <a:t>http://www.xnadevelopment.com</a:t>
            </a:r>
          </a:p>
          <a:p>
            <a:r>
              <a:rPr lang="nl-NL" dirty="0" smtClean="0"/>
              <a:t>Search </a:t>
            </a:r>
            <a:r>
              <a:rPr lang="nl-NL" dirty="0" err="1" smtClean="0"/>
              <a:t>for</a:t>
            </a:r>
            <a:r>
              <a:rPr lang="nl-NL" dirty="0" smtClean="0"/>
              <a:t> XNA </a:t>
            </a:r>
            <a:r>
              <a:rPr lang="nl-NL" strike="sngStrike" dirty="0" smtClean="0"/>
              <a:t>at Google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Live Search</a:t>
            </a:r>
          </a:p>
        </p:txBody>
      </p:sp>
    </p:spTree>
  </p:cSld>
  <p:clrMapOvr>
    <a:masterClrMapping/>
  </p:clrMapOvr>
  <p:transition advTm="3416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2" descr="http://exdream.no-ip.info/blog/images/RacingGameScreenshotBig0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063" y="1163638"/>
            <a:ext cx="8882062" cy="55514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50177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Questions?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smtClean="0">
                <a:solidFill>
                  <a:srgbClr val="F2C160"/>
                </a:solidFill>
              </a:rPr>
              <a:t>First video game, 1958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2050" name="Picture 2" descr="http://www.joystiq.com/media/2006/01/tennisfortw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1736" y="1857364"/>
            <a:ext cx="4013514" cy="36433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dirty="0" err="1" smtClean="0">
                <a:solidFill>
                  <a:srgbClr val="F2C160"/>
                </a:solidFill>
              </a:rPr>
              <a:t>Spacewar</a:t>
            </a:r>
            <a:r>
              <a:rPr lang="en-US" sz="4800" dirty="0" smtClean="0">
                <a:solidFill>
                  <a:srgbClr val="F2C160"/>
                </a:solidFill>
              </a:rPr>
              <a:t>!, 1962</a:t>
            </a:r>
            <a:endParaRPr lang="nl-NL" sz="4800" dirty="0" smtClean="0">
              <a:solidFill>
                <a:srgbClr val="F2C160"/>
              </a:solidFill>
            </a:endParaRPr>
          </a:p>
        </p:txBody>
      </p:sp>
      <p:pic>
        <p:nvPicPr>
          <p:cNvPr id="62466" name="Picture 2" descr="http://upload.wikimedia.org/wikipedia/commons/0/02/Spacewar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1571612"/>
            <a:ext cx="4000528" cy="40005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advTm="115301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2">
      <a:dk1>
        <a:srgbClr val="FFFFFF"/>
      </a:dk1>
      <a:lt1>
        <a:srgbClr val="FFFFFF"/>
      </a:lt1>
      <a:dk2>
        <a:srgbClr val="F2C160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DADADA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F2C16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CFA451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FFFFFF"/>
        </a:dk1>
        <a:lt1>
          <a:srgbClr val="FFFFFF"/>
        </a:lt1>
        <a:dk2>
          <a:srgbClr val="F2C160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5440</TotalTime>
  <Words>1706</Words>
  <Application>Microsoft Office PowerPoint</Application>
  <PresentationFormat>On-screen Show (4:3)</PresentationFormat>
  <Paragraphs>597</Paragraphs>
  <Slides>78</Slides>
  <Notes>56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Office Theme</vt:lpstr>
      <vt:lpstr>Microsoft’s XNA</vt:lpstr>
      <vt:lpstr>Agenda</vt:lpstr>
      <vt:lpstr>From zero to hero</vt:lpstr>
      <vt:lpstr>Who is this?</vt:lpstr>
      <vt:lpstr>Who is this?</vt:lpstr>
      <vt:lpstr>Who is this?</vt:lpstr>
      <vt:lpstr>First video game, 1958</vt:lpstr>
      <vt:lpstr>First video game, 1958</vt:lpstr>
      <vt:lpstr>Spacewar!, 1962</vt:lpstr>
      <vt:lpstr>The Galaxy Game, 1971</vt:lpstr>
      <vt:lpstr>Pong, 1972</vt:lpstr>
      <vt:lpstr>Spaceinvader, 1978</vt:lpstr>
      <vt:lpstr>Commodore, 1982</vt:lpstr>
      <vt:lpstr>Super Mario Bros, 1985</vt:lpstr>
      <vt:lpstr>Wolfenstein 3D, 1992</vt:lpstr>
      <vt:lpstr>Duke Nukem 3D, 1996</vt:lpstr>
      <vt:lpstr>Call of Duty 4, 2007</vt:lpstr>
      <vt:lpstr>GT5 prologue, 2008</vt:lpstr>
      <vt:lpstr>Gaming today</vt:lpstr>
      <vt:lpstr>Facts</vt:lpstr>
      <vt:lpstr>Gaming business is huge</vt:lpstr>
      <vt:lpstr>Everybody is gaming</vt:lpstr>
      <vt:lpstr>Super realistic</vt:lpstr>
      <vt:lpstr>Simple, but a lot of $$$</vt:lpstr>
      <vt:lpstr>Simple, but a lot of $$$</vt:lpstr>
      <vt:lpstr>Gaming and Microsoft</vt:lpstr>
      <vt:lpstr>Microsoft &amp; gaming</vt:lpstr>
      <vt:lpstr>Microsoft &amp; gaming</vt:lpstr>
      <vt:lpstr>Microsoft &amp; gaming</vt:lpstr>
      <vt:lpstr>Microsoft &amp; gaming</vt:lpstr>
      <vt:lpstr>Microsoft &amp; gaming</vt:lpstr>
      <vt:lpstr>Microsoft &amp; gaming</vt:lpstr>
      <vt:lpstr>Microsoft &amp; gaming</vt:lpstr>
      <vt:lpstr>Game programming is hard</vt:lpstr>
      <vt:lpstr>XNA makes development easy</vt:lpstr>
      <vt:lpstr>Demo time!</vt:lpstr>
      <vt:lpstr>Demo time!</vt:lpstr>
      <vt:lpstr>XNA overview</vt:lpstr>
      <vt:lpstr>XNA</vt:lpstr>
      <vt:lpstr>XNA Platform</vt:lpstr>
      <vt:lpstr>XNA Game Studio</vt:lpstr>
      <vt:lpstr>XNA Framework</vt:lpstr>
      <vt:lpstr>XNA Framework Overzicht</vt:lpstr>
      <vt:lpstr>XNA Framework Overzicht</vt:lpstr>
      <vt:lpstr>Starter Kits</vt:lpstr>
      <vt:lpstr>Components</vt:lpstr>
      <vt:lpstr>Components</vt:lpstr>
      <vt:lpstr>XNA Framework Overzicht</vt:lpstr>
      <vt:lpstr>Application Model</vt:lpstr>
      <vt:lpstr>Application Model</vt:lpstr>
      <vt:lpstr>Content Pipeline</vt:lpstr>
      <vt:lpstr>XNA Framework Overzicht</vt:lpstr>
      <vt:lpstr>Core Framework</vt:lpstr>
      <vt:lpstr>Core Framework</vt:lpstr>
      <vt:lpstr>XNA Framework Overzicht</vt:lpstr>
      <vt:lpstr>Platform abstractie</vt:lpstr>
      <vt:lpstr>XACT</vt:lpstr>
      <vt:lpstr>Community</vt:lpstr>
      <vt:lpstr>Community</vt:lpstr>
      <vt:lpstr>Deploy to the Xbox 360</vt:lpstr>
      <vt:lpstr>XNA++, whats next?</vt:lpstr>
      <vt:lpstr>Nintendo’s Wii!</vt:lpstr>
      <vt:lpstr>Wiimote</vt:lpstr>
      <vt:lpstr>Accelerometer</vt:lpstr>
      <vt:lpstr>Accelerometer</vt:lpstr>
      <vt:lpstr>Accelerometer</vt:lpstr>
      <vt:lpstr>Accelerometer</vt:lpstr>
      <vt:lpstr>Accelerometer</vt:lpstr>
      <vt:lpstr>IR-camera</vt:lpstr>
      <vt:lpstr>IR-camera</vt:lpstr>
      <vt:lpstr>Bluetooth</vt:lpstr>
      <vt:lpstr>Wiimote -&gt; PC</vt:lpstr>
      <vt:lpstr>API’s</vt:lpstr>
      <vt:lpstr>WiimoteLib classes</vt:lpstr>
      <vt:lpstr>Simplicity</vt:lpstr>
      <vt:lpstr>Demo time!</vt:lpstr>
      <vt:lpstr>Resources</vt:lpstr>
      <vt:lpstr>Questions?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XNA</dc:title>
  <dc:creator>P.J. van de Sande</dc:creator>
  <cp:lastModifiedBy>Pieter Joost van de Sande</cp:lastModifiedBy>
  <cp:revision>436</cp:revision>
  <dcterms:created xsi:type="dcterms:W3CDTF">2008-11-25T08:49:13Z</dcterms:created>
  <dcterms:modified xsi:type="dcterms:W3CDTF">2008-11-25T11:22:29Z</dcterms:modified>
</cp:coreProperties>
</file>